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4"/>
    <p:sldMasterId id="2147483731" r:id="rId5"/>
    <p:sldMasterId id="2147483732" r:id="rId6"/>
  </p:sldMasterIdLst>
  <p:notesMasterIdLst>
    <p:notesMasterId r:id="rId33"/>
  </p:notesMasterIdLst>
  <p:handoutMasterIdLst>
    <p:handoutMasterId r:id="rId34"/>
  </p:handoutMasterIdLst>
  <p:sldIdLst>
    <p:sldId id="374" r:id="rId7"/>
    <p:sldId id="319" r:id="rId8"/>
    <p:sldId id="330" r:id="rId9"/>
    <p:sldId id="346" r:id="rId10"/>
    <p:sldId id="345" r:id="rId11"/>
    <p:sldId id="331" r:id="rId12"/>
    <p:sldId id="332" r:id="rId13"/>
    <p:sldId id="333" r:id="rId14"/>
    <p:sldId id="335" r:id="rId15"/>
    <p:sldId id="347" r:id="rId16"/>
    <p:sldId id="334" r:id="rId17"/>
    <p:sldId id="336" r:id="rId18"/>
    <p:sldId id="337" r:id="rId19"/>
    <p:sldId id="338" r:id="rId20"/>
    <p:sldId id="339" r:id="rId21"/>
    <p:sldId id="340" r:id="rId22"/>
    <p:sldId id="348" r:id="rId23"/>
    <p:sldId id="341" r:id="rId24"/>
    <p:sldId id="350" r:id="rId25"/>
    <p:sldId id="352" r:id="rId26"/>
    <p:sldId id="351" r:id="rId27"/>
    <p:sldId id="342" r:id="rId28"/>
    <p:sldId id="343" r:id="rId29"/>
    <p:sldId id="353" r:id="rId30"/>
    <p:sldId id="344" r:id="rId31"/>
    <p:sldId id="375" r:id="rId32"/>
  </p:sldIdLst>
  <p:sldSz cx="12192000" cy="6858000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 Björnson" initials="EB" lastIdx="1" clrIdx="0">
    <p:extLst>
      <p:ext uri="{19B8F6BF-5375-455C-9EA6-DF929625EA0E}">
        <p15:presenceInfo xmlns:p15="http://schemas.microsoft.com/office/powerpoint/2012/main" userId="S::emibj29@liu.se::b0a7c065-f6f4-41b0-b3e4-ccdb47e1a0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FB5"/>
    <a:srgbClr val="00CBD5"/>
    <a:srgbClr val="00B9E7"/>
    <a:srgbClr val="3BA890"/>
    <a:srgbClr val="009CA6"/>
    <a:srgbClr val="0099C6"/>
    <a:srgbClr val="2D89B1"/>
    <a:srgbClr val="009BA8"/>
    <a:srgbClr val="17C7D2"/>
    <a:srgbClr val="0CC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2" autoAdjust="0"/>
    <p:restoredTop sz="94563" autoAdjust="0"/>
  </p:normalViewPr>
  <p:slideViewPr>
    <p:cSldViewPr snapToGrid="0" snapToObjects="1">
      <p:cViewPr>
        <p:scale>
          <a:sx n="96" d="100"/>
          <a:sy n="96" d="100"/>
        </p:scale>
        <p:origin x="-8" y="6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97" d="100"/>
          <a:sy n="197" d="100"/>
        </p:scale>
        <p:origin x="2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 Björnson" userId="b0a7c065-f6f4-41b0-b3e4-ccdb47e1a085" providerId="ADAL" clId="{E52D5848-01FC-6D43-AE09-85512DCC5407}"/>
    <pc:docChg chg="undo custSel addSld delSld modSld sldOrd modMainMaster">
      <pc:chgData name="Emil Björnson" userId="b0a7c065-f6f4-41b0-b3e4-ccdb47e1a085" providerId="ADAL" clId="{E52D5848-01FC-6D43-AE09-85512DCC5407}" dt="2021-03-26T20:14:04.085" v="517" actId="20577"/>
      <pc:docMkLst>
        <pc:docMk/>
      </pc:docMkLst>
      <pc:sldChg chg="del">
        <pc:chgData name="Emil Björnson" userId="b0a7c065-f6f4-41b0-b3e4-ccdb47e1a085" providerId="ADAL" clId="{E52D5848-01FC-6D43-AE09-85512DCC5407}" dt="2021-03-26T11:23:36.317" v="2" actId="2696"/>
        <pc:sldMkLst>
          <pc:docMk/>
          <pc:sldMk cId="387622650" sldId="256"/>
        </pc:sldMkLst>
      </pc:sldChg>
      <pc:sldChg chg="del">
        <pc:chgData name="Emil Björnson" userId="b0a7c065-f6f4-41b0-b3e4-ccdb47e1a085" providerId="ADAL" clId="{E52D5848-01FC-6D43-AE09-85512DCC5407}" dt="2021-03-26T11:27:29.335" v="97" actId="2696"/>
        <pc:sldMkLst>
          <pc:docMk/>
          <pc:sldMk cId="1709125953" sldId="287"/>
        </pc:sldMkLst>
      </pc:sldChg>
      <pc:sldChg chg="delSp modSp mod">
        <pc:chgData name="Emil Björnson" userId="b0a7c065-f6f4-41b0-b3e4-ccdb47e1a085" providerId="ADAL" clId="{E52D5848-01FC-6D43-AE09-85512DCC5407}" dt="2021-03-26T11:25:00.943" v="8" actId="20577"/>
        <pc:sldMkLst>
          <pc:docMk/>
          <pc:sldMk cId="2307442761" sldId="319"/>
        </pc:sldMkLst>
        <pc:spChg chg="mod">
          <ac:chgData name="Emil Björnson" userId="b0a7c065-f6f4-41b0-b3e4-ccdb47e1a085" providerId="ADAL" clId="{E52D5848-01FC-6D43-AE09-85512DCC5407}" dt="2021-03-26T11:25:00.943" v="8" actId="20577"/>
          <ac:spMkLst>
            <pc:docMk/>
            <pc:sldMk cId="2307442761" sldId="319"/>
            <ac:spMk id="2" creationId="{4C32A4FB-4A14-384F-A915-557C0D18275E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2307442761" sldId="319"/>
            <ac:spMk id="5" creationId="{C654C24B-25C8-8C40-9A6F-56AC0E55D128}"/>
          </ac:spMkLst>
        </pc:spChg>
      </pc:sldChg>
      <pc:sldChg chg="delSp modSp mod">
        <pc:chgData name="Emil Björnson" userId="b0a7c065-f6f4-41b0-b3e4-ccdb47e1a085" providerId="ADAL" clId="{E52D5848-01FC-6D43-AE09-85512DCC5407}" dt="2021-03-26T11:31:49.865" v="138" actId="14100"/>
        <pc:sldMkLst>
          <pc:docMk/>
          <pc:sldMk cId="3893048446" sldId="330"/>
        </pc:sldMkLst>
        <pc:spChg chg="mod">
          <ac:chgData name="Emil Björnson" userId="b0a7c065-f6f4-41b0-b3e4-ccdb47e1a085" providerId="ADAL" clId="{E52D5848-01FC-6D43-AE09-85512DCC5407}" dt="2021-03-26T11:31:27.419" v="124"/>
          <ac:spMkLst>
            <pc:docMk/>
            <pc:sldMk cId="3893048446" sldId="330"/>
            <ac:spMk id="3" creationId="{DDF1B47A-C7C7-A745-97D0-30ACB7828A47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3893048446" sldId="330"/>
            <ac:spMk id="5" creationId="{FD4CFC3C-3E18-7946-8F37-B6343B6742E8}"/>
          </ac:spMkLst>
        </pc:spChg>
        <pc:spChg chg="mod">
          <ac:chgData name="Emil Björnson" userId="b0a7c065-f6f4-41b0-b3e4-ccdb47e1a085" providerId="ADAL" clId="{E52D5848-01FC-6D43-AE09-85512DCC5407}" dt="2021-03-26T11:31:40.072" v="136" actId="1076"/>
          <ac:spMkLst>
            <pc:docMk/>
            <pc:sldMk cId="3893048446" sldId="330"/>
            <ac:spMk id="7" creationId="{AE13AAA2-FA28-874F-BD3A-2EEEA44117D0}"/>
          </ac:spMkLst>
        </pc:spChg>
        <pc:cxnChg chg="mod">
          <ac:chgData name="Emil Björnson" userId="b0a7c065-f6f4-41b0-b3e4-ccdb47e1a085" providerId="ADAL" clId="{E52D5848-01FC-6D43-AE09-85512DCC5407}" dt="2021-03-26T11:31:49.865" v="138" actId="14100"/>
          <ac:cxnSpMkLst>
            <pc:docMk/>
            <pc:sldMk cId="3893048446" sldId="330"/>
            <ac:cxnSpMk id="13" creationId="{68D2F8E0-542F-9E46-A855-DFE6C4ABCAE6}"/>
          </ac:cxnSpMkLst>
        </pc:cxnChg>
      </pc:sldChg>
      <pc:sldChg chg="delSp modSp mod">
        <pc:chgData name="Emil Björnson" userId="b0a7c065-f6f4-41b0-b3e4-ccdb47e1a085" providerId="ADAL" clId="{E52D5848-01FC-6D43-AE09-85512DCC5407}" dt="2021-03-26T12:47:22.905" v="372" actId="20577"/>
        <pc:sldMkLst>
          <pc:docMk/>
          <pc:sldMk cId="3887974458" sldId="331"/>
        </pc:sldMkLst>
        <pc:spChg chg="mod">
          <ac:chgData name="Emil Björnson" userId="b0a7c065-f6f4-41b0-b3e4-ccdb47e1a085" providerId="ADAL" clId="{E52D5848-01FC-6D43-AE09-85512DCC5407}" dt="2021-03-26T12:47:22.905" v="372" actId="20577"/>
          <ac:spMkLst>
            <pc:docMk/>
            <pc:sldMk cId="3887974458" sldId="331"/>
            <ac:spMk id="3" creationId="{94A5162B-204A-334E-8A5B-AA20FF97F98A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3887974458" sldId="331"/>
            <ac:spMk id="5" creationId="{D0E6B735-C0A4-AC45-8B21-B66D9C2E902E}"/>
          </ac:spMkLst>
        </pc:spChg>
      </pc:sldChg>
      <pc:sldChg chg="delSp">
        <pc:chgData name="Emil Björnson" userId="b0a7c065-f6f4-41b0-b3e4-ccdb47e1a085" providerId="ADAL" clId="{E52D5848-01FC-6D43-AE09-85512DCC5407}" dt="2021-03-26T11:24:46.256" v="7"/>
        <pc:sldMkLst>
          <pc:docMk/>
          <pc:sldMk cId="2679926829" sldId="332"/>
        </pc:sldMkLst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2679926829" sldId="332"/>
            <ac:spMk id="5" creationId="{CAABA380-994F-7948-ABCA-8DA08442E025}"/>
          </ac:spMkLst>
        </pc:spChg>
      </pc:sldChg>
      <pc:sldChg chg="delSp">
        <pc:chgData name="Emil Björnson" userId="b0a7c065-f6f4-41b0-b3e4-ccdb47e1a085" providerId="ADAL" clId="{E52D5848-01FC-6D43-AE09-85512DCC5407}" dt="2021-03-26T11:24:46.256" v="7"/>
        <pc:sldMkLst>
          <pc:docMk/>
          <pc:sldMk cId="2741414582" sldId="333"/>
        </pc:sldMkLst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2741414582" sldId="333"/>
            <ac:spMk id="5" creationId="{DFFB8CE2-465B-CB4D-BE80-0243F48247F0}"/>
          </ac:spMkLst>
        </pc:spChg>
      </pc:sldChg>
      <pc:sldChg chg="delSp modSp mod">
        <pc:chgData name="Emil Björnson" userId="b0a7c065-f6f4-41b0-b3e4-ccdb47e1a085" providerId="ADAL" clId="{E52D5848-01FC-6D43-AE09-85512DCC5407}" dt="2021-03-26T11:42:44.310" v="173" actId="1076"/>
        <pc:sldMkLst>
          <pc:docMk/>
          <pc:sldMk cId="2089835331" sldId="334"/>
        </pc:sldMkLst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2089835331" sldId="334"/>
            <ac:spMk id="5" creationId="{33A96A8D-89C9-504E-825A-DBB2541F5A0F}"/>
          </ac:spMkLst>
        </pc:spChg>
        <pc:spChg chg="mod">
          <ac:chgData name="Emil Björnson" userId="b0a7c065-f6f4-41b0-b3e4-ccdb47e1a085" providerId="ADAL" clId="{E52D5848-01FC-6D43-AE09-85512DCC5407}" dt="2021-03-26T11:42:44.310" v="173" actId="1076"/>
          <ac:spMkLst>
            <pc:docMk/>
            <pc:sldMk cId="2089835331" sldId="334"/>
            <ac:spMk id="12" creationId="{8CF2C9A9-8FE9-114E-85C3-8F19257734E6}"/>
          </ac:spMkLst>
        </pc:spChg>
      </pc:sldChg>
      <pc:sldChg chg="delSp">
        <pc:chgData name="Emil Björnson" userId="b0a7c065-f6f4-41b0-b3e4-ccdb47e1a085" providerId="ADAL" clId="{E52D5848-01FC-6D43-AE09-85512DCC5407}" dt="2021-03-26T11:24:46.256" v="7"/>
        <pc:sldMkLst>
          <pc:docMk/>
          <pc:sldMk cId="3324984077" sldId="335"/>
        </pc:sldMkLst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3324984077" sldId="335"/>
            <ac:spMk id="5" creationId="{715FA072-5AB9-B848-97D1-E0E04FA8C60A}"/>
          </ac:spMkLst>
        </pc:spChg>
      </pc:sldChg>
      <pc:sldChg chg="delSp modSp">
        <pc:chgData name="Emil Björnson" userId="b0a7c065-f6f4-41b0-b3e4-ccdb47e1a085" providerId="ADAL" clId="{E52D5848-01FC-6D43-AE09-85512DCC5407}" dt="2021-03-26T11:45:43.260" v="247" actId="20577"/>
        <pc:sldMkLst>
          <pc:docMk/>
          <pc:sldMk cId="1870647914" sldId="336"/>
        </pc:sldMkLst>
        <pc:spChg chg="mod">
          <ac:chgData name="Emil Björnson" userId="b0a7c065-f6f4-41b0-b3e4-ccdb47e1a085" providerId="ADAL" clId="{E52D5848-01FC-6D43-AE09-85512DCC5407}" dt="2021-03-26T11:45:43.260" v="247" actId="20577"/>
          <ac:spMkLst>
            <pc:docMk/>
            <pc:sldMk cId="1870647914" sldId="336"/>
            <ac:spMk id="3" creationId="{69BE29B4-5CD9-BC42-9309-0A15D3B5F249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1870647914" sldId="336"/>
            <ac:spMk id="5" creationId="{A7F8621D-0B35-3544-BCA0-BF9D0F2199E9}"/>
          </ac:spMkLst>
        </pc:spChg>
      </pc:sldChg>
      <pc:sldChg chg="delSp modSp mod modAnim">
        <pc:chgData name="Emil Björnson" userId="b0a7c065-f6f4-41b0-b3e4-ccdb47e1a085" providerId="ADAL" clId="{E52D5848-01FC-6D43-AE09-85512DCC5407}" dt="2021-03-26T11:45:27.348" v="238"/>
        <pc:sldMkLst>
          <pc:docMk/>
          <pc:sldMk cId="200940428" sldId="337"/>
        </pc:sldMkLst>
        <pc:spChg chg="mod">
          <ac:chgData name="Emil Björnson" userId="b0a7c065-f6f4-41b0-b3e4-ccdb47e1a085" providerId="ADAL" clId="{E52D5848-01FC-6D43-AE09-85512DCC5407}" dt="2021-03-26T11:45:09.738" v="237" actId="20577"/>
          <ac:spMkLst>
            <pc:docMk/>
            <pc:sldMk cId="200940428" sldId="337"/>
            <ac:spMk id="3" creationId="{C7B525A7-C353-B243-994E-FD9BD9A27D21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200940428" sldId="337"/>
            <ac:spMk id="5" creationId="{24177953-BFC4-E740-8205-ADC1AAC63662}"/>
          </ac:spMkLst>
        </pc:spChg>
        <pc:spChg chg="mod">
          <ac:chgData name="Emil Björnson" userId="b0a7c065-f6f4-41b0-b3e4-ccdb47e1a085" providerId="ADAL" clId="{E52D5848-01FC-6D43-AE09-85512DCC5407}" dt="2021-03-26T11:44:27.014" v="218" actId="1035"/>
          <ac:spMkLst>
            <pc:docMk/>
            <pc:sldMk cId="200940428" sldId="337"/>
            <ac:spMk id="10" creationId="{B20AB1AD-A5A5-C045-9146-EE35192FCECC}"/>
          </ac:spMkLst>
        </pc:spChg>
        <pc:spChg chg="mod">
          <ac:chgData name="Emil Björnson" userId="b0a7c065-f6f4-41b0-b3e4-ccdb47e1a085" providerId="ADAL" clId="{E52D5848-01FC-6D43-AE09-85512DCC5407}" dt="2021-03-26T11:44:27.014" v="218" actId="1035"/>
          <ac:spMkLst>
            <pc:docMk/>
            <pc:sldMk cId="200940428" sldId="337"/>
            <ac:spMk id="11" creationId="{C612DAA6-3072-1547-B65C-5CA92E48F4D3}"/>
          </ac:spMkLst>
        </pc:spChg>
      </pc:sldChg>
      <pc:sldChg chg="delSp modSp">
        <pc:chgData name="Emil Björnson" userId="b0a7c065-f6f4-41b0-b3e4-ccdb47e1a085" providerId="ADAL" clId="{E52D5848-01FC-6D43-AE09-85512DCC5407}" dt="2021-03-26T11:29:45.768" v="122" actId="790"/>
        <pc:sldMkLst>
          <pc:docMk/>
          <pc:sldMk cId="3321359385" sldId="338"/>
        </pc:sldMkLst>
        <pc:spChg chg="mod">
          <ac:chgData name="Emil Björnson" userId="b0a7c065-f6f4-41b0-b3e4-ccdb47e1a085" providerId="ADAL" clId="{E52D5848-01FC-6D43-AE09-85512DCC5407}" dt="2021-03-26T11:29:45.768" v="122" actId="790"/>
          <ac:spMkLst>
            <pc:docMk/>
            <pc:sldMk cId="3321359385" sldId="338"/>
            <ac:spMk id="2" creationId="{EE1F6F17-8570-1145-B108-5991A8402C0C}"/>
          </ac:spMkLst>
        </pc:spChg>
        <pc:spChg chg="mod">
          <ac:chgData name="Emil Björnson" userId="b0a7c065-f6f4-41b0-b3e4-ccdb47e1a085" providerId="ADAL" clId="{E52D5848-01FC-6D43-AE09-85512DCC5407}" dt="2021-03-26T11:29:45.768" v="122" actId="790"/>
          <ac:spMkLst>
            <pc:docMk/>
            <pc:sldMk cId="3321359385" sldId="338"/>
            <ac:spMk id="3" creationId="{8511B27F-E5BA-CF4E-B32C-2BC719BDBDF7}"/>
          </ac:spMkLst>
        </pc:spChg>
        <pc:spChg chg="mod">
          <ac:chgData name="Emil Björnson" userId="b0a7c065-f6f4-41b0-b3e4-ccdb47e1a085" providerId="ADAL" clId="{E52D5848-01FC-6D43-AE09-85512DCC5407}" dt="2021-03-26T11:29:45.768" v="122" actId="790"/>
          <ac:spMkLst>
            <pc:docMk/>
            <pc:sldMk cId="3321359385" sldId="338"/>
            <ac:spMk id="4" creationId="{5FB91AA8-3E5F-194E-8C48-DE182F22E8F5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3321359385" sldId="338"/>
            <ac:spMk id="5" creationId="{2AFE678F-0422-EF48-9B3E-882C668D03A0}"/>
          </ac:spMkLst>
        </pc:spChg>
        <pc:spChg chg="mod">
          <ac:chgData name="Emil Björnson" userId="b0a7c065-f6f4-41b0-b3e4-ccdb47e1a085" providerId="ADAL" clId="{E52D5848-01FC-6D43-AE09-85512DCC5407}" dt="2021-03-26T11:29:45.768" v="122" actId="790"/>
          <ac:spMkLst>
            <pc:docMk/>
            <pc:sldMk cId="3321359385" sldId="338"/>
            <ac:spMk id="6" creationId="{617323AC-5092-3F4C-941F-EFDED8D827BC}"/>
          </ac:spMkLst>
        </pc:spChg>
        <pc:spChg chg="mod">
          <ac:chgData name="Emil Björnson" userId="b0a7c065-f6f4-41b0-b3e4-ccdb47e1a085" providerId="ADAL" clId="{E52D5848-01FC-6D43-AE09-85512DCC5407}" dt="2021-03-26T11:29:45.768" v="122" actId="790"/>
          <ac:spMkLst>
            <pc:docMk/>
            <pc:sldMk cId="3321359385" sldId="338"/>
            <ac:spMk id="9" creationId="{C7559E05-EC1F-944C-A357-DC24410E71BA}"/>
          </ac:spMkLst>
        </pc:spChg>
        <pc:picChg chg="mod">
          <ac:chgData name="Emil Björnson" userId="b0a7c065-f6f4-41b0-b3e4-ccdb47e1a085" providerId="ADAL" clId="{E52D5848-01FC-6D43-AE09-85512DCC5407}" dt="2021-03-26T11:29:45.768" v="122" actId="790"/>
          <ac:picMkLst>
            <pc:docMk/>
            <pc:sldMk cId="3321359385" sldId="338"/>
            <ac:picMk id="8" creationId="{A73D47B3-E23B-4E40-9B07-27799995F8BD}"/>
          </ac:picMkLst>
        </pc:picChg>
      </pc:sldChg>
      <pc:sldChg chg="delSp modSp mod modAnim">
        <pc:chgData name="Emil Björnson" userId="b0a7c065-f6f4-41b0-b3e4-ccdb47e1a085" providerId="ADAL" clId="{E52D5848-01FC-6D43-AE09-85512DCC5407}" dt="2021-03-26T16:23:57.768" v="495"/>
        <pc:sldMkLst>
          <pc:docMk/>
          <pc:sldMk cId="4231833450" sldId="339"/>
        </pc:sldMkLst>
        <pc:spChg chg="mod">
          <ac:chgData name="Emil Björnson" userId="b0a7c065-f6f4-41b0-b3e4-ccdb47e1a085" providerId="ADAL" clId="{E52D5848-01FC-6D43-AE09-85512DCC5407}" dt="2021-03-26T16:23:28.688" v="491" actId="20577"/>
          <ac:spMkLst>
            <pc:docMk/>
            <pc:sldMk cId="4231833450" sldId="339"/>
            <ac:spMk id="3" creationId="{8CF9D45B-C7F3-C84D-8A13-8F260F012A7F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4231833450" sldId="339"/>
            <ac:spMk id="5" creationId="{9626A4EC-348E-5D44-8157-0BDE42D5D69B}"/>
          </ac:spMkLst>
        </pc:spChg>
        <pc:spChg chg="mod">
          <ac:chgData name="Emil Björnson" userId="b0a7c065-f6f4-41b0-b3e4-ccdb47e1a085" providerId="ADAL" clId="{E52D5848-01FC-6D43-AE09-85512DCC5407}" dt="2021-03-26T16:15:13.675" v="478" actId="1076"/>
          <ac:spMkLst>
            <pc:docMk/>
            <pc:sldMk cId="4231833450" sldId="339"/>
            <ac:spMk id="8" creationId="{8CD1AED1-279F-A24D-8FEC-DC556CE7F3A0}"/>
          </ac:spMkLst>
        </pc:spChg>
      </pc:sldChg>
      <pc:sldChg chg="delSp modSp">
        <pc:chgData name="Emil Björnson" userId="b0a7c065-f6f4-41b0-b3e4-ccdb47e1a085" providerId="ADAL" clId="{E52D5848-01FC-6D43-AE09-85512DCC5407}" dt="2021-03-26T16:23:40.125" v="494" actId="20577"/>
        <pc:sldMkLst>
          <pc:docMk/>
          <pc:sldMk cId="2166468061" sldId="340"/>
        </pc:sldMkLst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2166468061" sldId="340"/>
            <ac:spMk id="5" creationId="{3918AFB5-58F2-6E40-97CC-D78FF050EF2E}"/>
          </ac:spMkLst>
        </pc:spChg>
        <pc:spChg chg="mod">
          <ac:chgData name="Emil Björnson" userId="b0a7c065-f6f4-41b0-b3e4-ccdb47e1a085" providerId="ADAL" clId="{E52D5848-01FC-6D43-AE09-85512DCC5407}" dt="2021-03-26T16:23:40.125" v="494" actId="20577"/>
          <ac:spMkLst>
            <pc:docMk/>
            <pc:sldMk cId="2166468061" sldId="340"/>
            <ac:spMk id="19" creationId="{B152BC2E-4892-BC4E-A392-C02FE11A53A5}"/>
          </ac:spMkLst>
        </pc:spChg>
      </pc:sldChg>
      <pc:sldChg chg="delSp">
        <pc:chgData name="Emil Björnson" userId="b0a7c065-f6f4-41b0-b3e4-ccdb47e1a085" providerId="ADAL" clId="{E52D5848-01FC-6D43-AE09-85512DCC5407}" dt="2021-03-26T11:24:46.256" v="7"/>
        <pc:sldMkLst>
          <pc:docMk/>
          <pc:sldMk cId="1269573605" sldId="341"/>
        </pc:sldMkLst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1269573605" sldId="341"/>
            <ac:spMk id="5" creationId="{00F7D8AA-2B3A-644F-89D9-D3CCD4B5A326}"/>
          </ac:spMkLst>
        </pc:spChg>
      </pc:sldChg>
      <pc:sldChg chg="delSp">
        <pc:chgData name="Emil Björnson" userId="b0a7c065-f6f4-41b0-b3e4-ccdb47e1a085" providerId="ADAL" clId="{E52D5848-01FC-6D43-AE09-85512DCC5407}" dt="2021-03-26T11:24:46.256" v="7"/>
        <pc:sldMkLst>
          <pc:docMk/>
          <pc:sldMk cId="4131708031" sldId="342"/>
        </pc:sldMkLst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4131708031" sldId="342"/>
            <ac:spMk id="5" creationId="{D7065CBE-B1B7-3445-B86C-FDC0A5DEDC9F}"/>
          </ac:spMkLst>
        </pc:spChg>
      </pc:sldChg>
      <pc:sldChg chg="delSp modSp mod">
        <pc:chgData name="Emil Björnson" userId="b0a7c065-f6f4-41b0-b3e4-ccdb47e1a085" providerId="ADAL" clId="{E52D5848-01FC-6D43-AE09-85512DCC5407}" dt="2021-03-26T11:49:52.825" v="328" actId="1037"/>
        <pc:sldMkLst>
          <pc:docMk/>
          <pc:sldMk cId="691666426" sldId="343"/>
        </pc:sldMkLst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691666426" sldId="343"/>
            <ac:spMk id="5" creationId="{E0F3A0F0-1995-E341-9EF0-79559B0BA3CE}"/>
          </ac:spMkLst>
        </pc:spChg>
        <pc:spChg chg="mod">
          <ac:chgData name="Emil Björnson" userId="b0a7c065-f6f4-41b0-b3e4-ccdb47e1a085" providerId="ADAL" clId="{E52D5848-01FC-6D43-AE09-85512DCC5407}" dt="2021-03-26T11:49:52.825" v="328" actId="1037"/>
          <ac:spMkLst>
            <pc:docMk/>
            <pc:sldMk cId="691666426" sldId="343"/>
            <ac:spMk id="8" creationId="{18EAE9BC-B81E-F546-9AA3-B2679F3F2A1B}"/>
          </ac:spMkLst>
        </pc:spChg>
        <pc:spChg chg="mod">
          <ac:chgData name="Emil Björnson" userId="b0a7c065-f6f4-41b0-b3e4-ccdb47e1a085" providerId="ADAL" clId="{E52D5848-01FC-6D43-AE09-85512DCC5407}" dt="2021-03-26T11:49:40.908" v="295" actId="1037"/>
          <ac:spMkLst>
            <pc:docMk/>
            <pc:sldMk cId="691666426" sldId="343"/>
            <ac:spMk id="10" creationId="{DB517FE2-179A-4740-B485-4B2ACFF3B572}"/>
          </ac:spMkLst>
        </pc:spChg>
        <pc:cxnChg chg="mod">
          <ac:chgData name="Emil Björnson" userId="b0a7c065-f6f4-41b0-b3e4-ccdb47e1a085" providerId="ADAL" clId="{E52D5848-01FC-6D43-AE09-85512DCC5407}" dt="2021-03-26T11:49:26.463" v="275" actId="14100"/>
          <ac:cxnSpMkLst>
            <pc:docMk/>
            <pc:sldMk cId="691666426" sldId="343"/>
            <ac:cxnSpMk id="16" creationId="{B8434AE5-D207-FB47-B2F2-4C7CDE455938}"/>
          </ac:cxnSpMkLst>
        </pc:cxnChg>
      </pc:sldChg>
      <pc:sldChg chg="delSp modSp mod">
        <pc:chgData name="Emil Björnson" userId="b0a7c065-f6f4-41b0-b3e4-ccdb47e1a085" providerId="ADAL" clId="{E52D5848-01FC-6D43-AE09-85512DCC5407}" dt="2021-03-26T20:14:04.085" v="517" actId="20577"/>
        <pc:sldMkLst>
          <pc:docMk/>
          <pc:sldMk cId="3232363089" sldId="344"/>
        </pc:sldMkLst>
        <pc:spChg chg="mod">
          <ac:chgData name="Emil Björnson" userId="b0a7c065-f6f4-41b0-b3e4-ccdb47e1a085" providerId="ADAL" clId="{E52D5848-01FC-6D43-AE09-85512DCC5407}" dt="2021-03-26T20:14:04.085" v="517" actId="20577"/>
          <ac:spMkLst>
            <pc:docMk/>
            <pc:sldMk cId="3232363089" sldId="344"/>
            <ac:spMk id="3" creationId="{8F8993DD-9EAE-7F48-A151-CFDAE3F195DE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3232363089" sldId="344"/>
            <ac:spMk id="5" creationId="{875A4991-FC3E-AF41-A6A6-8138DD802F26}"/>
          </ac:spMkLst>
        </pc:spChg>
      </pc:sldChg>
      <pc:sldChg chg="delSp modSp modAnim">
        <pc:chgData name="Emil Björnson" userId="b0a7c065-f6f4-41b0-b3e4-ccdb47e1a085" providerId="ADAL" clId="{E52D5848-01FC-6D43-AE09-85512DCC5407}" dt="2021-03-26T12:50:30.941" v="452"/>
        <pc:sldMkLst>
          <pc:docMk/>
          <pc:sldMk cId="2615354789" sldId="345"/>
        </pc:sldMkLst>
        <pc:spChg chg="mod">
          <ac:chgData name="Emil Björnson" userId="b0a7c065-f6f4-41b0-b3e4-ccdb47e1a085" providerId="ADAL" clId="{E52D5848-01FC-6D43-AE09-85512DCC5407}" dt="2021-03-26T12:50:30.941" v="452"/>
          <ac:spMkLst>
            <pc:docMk/>
            <pc:sldMk cId="2615354789" sldId="345"/>
            <ac:spMk id="3" creationId="{40BA2421-2AEC-124C-AD2F-BFBF3781AD61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2615354789" sldId="345"/>
            <ac:spMk id="5" creationId="{9FF7F07B-14A4-2D4B-BF52-6F294DC7D52C}"/>
          </ac:spMkLst>
        </pc:spChg>
      </pc:sldChg>
      <pc:sldChg chg="delSp modSp">
        <pc:chgData name="Emil Björnson" userId="b0a7c065-f6f4-41b0-b3e4-ccdb47e1a085" providerId="ADAL" clId="{E52D5848-01FC-6D43-AE09-85512DCC5407}" dt="2021-03-26T11:32:06.511" v="142" actId="20577"/>
        <pc:sldMkLst>
          <pc:docMk/>
          <pc:sldMk cId="4030299557" sldId="346"/>
        </pc:sldMkLst>
        <pc:spChg chg="mod">
          <ac:chgData name="Emil Björnson" userId="b0a7c065-f6f4-41b0-b3e4-ccdb47e1a085" providerId="ADAL" clId="{E52D5848-01FC-6D43-AE09-85512DCC5407}" dt="2021-03-26T11:32:06.511" v="142" actId="20577"/>
          <ac:spMkLst>
            <pc:docMk/>
            <pc:sldMk cId="4030299557" sldId="346"/>
            <ac:spMk id="3" creationId="{DF77E8FD-98EA-9340-B4E2-A31D2AD2F959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4030299557" sldId="346"/>
            <ac:spMk id="5" creationId="{05EECAAE-49DD-4C44-81E0-DDC883B8CD4B}"/>
          </ac:spMkLst>
        </pc:spChg>
      </pc:sldChg>
      <pc:sldChg chg="delSp modSp mod">
        <pc:chgData name="Emil Björnson" userId="b0a7c065-f6f4-41b0-b3e4-ccdb47e1a085" providerId="ADAL" clId="{E52D5848-01FC-6D43-AE09-85512DCC5407}" dt="2021-03-26T13:06:30.271" v="463" actId="1076"/>
        <pc:sldMkLst>
          <pc:docMk/>
          <pc:sldMk cId="2774561392" sldId="347"/>
        </pc:sldMkLst>
        <pc:spChg chg="mod">
          <ac:chgData name="Emil Björnson" userId="b0a7c065-f6f4-41b0-b3e4-ccdb47e1a085" providerId="ADAL" clId="{E52D5848-01FC-6D43-AE09-85512DCC5407}" dt="2021-03-26T13:04:35.481" v="458" actId="20577"/>
          <ac:spMkLst>
            <pc:docMk/>
            <pc:sldMk cId="2774561392" sldId="347"/>
            <ac:spMk id="3" creationId="{6BA32A66-BA8E-844A-A8AD-0FD00C2DB695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2774561392" sldId="347"/>
            <ac:spMk id="5" creationId="{6419C760-2E01-214E-904E-03366EC044F8}"/>
          </ac:spMkLst>
        </pc:spChg>
        <pc:spChg chg="mod">
          <ac:chgData name="Emil Björnson" userId="b0a7c065-f6f4-41b0-b3e4-ccdb47e1a085" providerId="ADAL" clId="{E52D5848-01FC-6D43-AE09-85512DCC5407}" dt="2021-03-26T13:06:30.271" v="463" actId="1076"/>
          <ac:spMkLst>
            <pc:docMk/>
            <pc:sldMk cId="2774561392" sldId="347"/>
            <ac:spMk id="7" creationId="{84F6A619-B5FA-B948-81CB-91DC93E73DE1}"/>
          </ac:spMkLst>
        </pc:spChg>
      </pc:sldChg>
      <pc:sldChg chg="delSp">
        <pc:chgData name="Emil Björnson" userId="b0a7c065-f6f4-41b0-b3e4-ccdb47e1a085" providerId="ADAL" clId="{E52D5848-01FC-6D43-AE09-85512DCC5407}" dt="2021-03-26T11:24:46.256" v="7"/>
        <pc:sldMkLst>
          <pc:docMk/>
          <pc:sldMk cId="2064619144" sldId="348"/>
        </pc:sldMkLst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2064619144" sldId="348"/>
            <ac:spMk id="5" creationId="{05118C83-15E6-874D-95F4-7D6A21813505}"/>
          </ac:spMkLst>
        </pc:spChg>
      </pc:sldChg>
      <pc:sldChg chg="delSp modSp">
        <pc:chgData name="Emil Björnson" userId="b0a7c065-f6f4-41b0-b3e4-ccdb47e1a085" providerId="ADAL" clId="{E52D5848-01FC-6D43-AE09-85512DCC5407}" dt="2021-03-26T16:40:36.981" v="501" actId="20577"/>
        <pc:sldMkLst>
          <pc:docMk/>
          <pc:sldMk cId="2890753429" sldId="350"/>
        </pc:sldMkLst>
        <pc:spChg chg="mod">
          <ac:chgData name="Emil Björnson" userId="b0a7c065-f6f4-41b0-b3e4-ccdb47e1a085" providerId="ADAL" clId="{E52D5848-01FC-6D43-AE09-85512DCC5407}" dt="2021-03-26T16:40:36.981" v="501" actId="20577"/>
          <ac:spMkLst>
            <pc:docMk/>
            <pc:sldMk cId="2890753429" sldId="350"/>
            <ac:spMk id="3" creationId="{6BA32A66-BA8E-844A-A8AD-0FD00C2DB695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2890753429" sldId="350"/>
            <ac:spMk id="5" creationId="{6419C760-2E01-214E-904E-03366EC044F8}"/>
          </ac:spMkLst>
        </pc:spChg>
      </pc:sldChg>
      <pc:sldChg chg="delSp modSp mod">
        <pc:chgData name="Emil Björnson" userId="b0a7c065-f6f4-41b0-b3e4-ccdb47e1a085" providerId="ADAL" clId="{E52D5848-01FC-6D43-AE09-85512DCC5407}" dt="2021-03-26T11:48:44.130" v="274" actId="20577"/>
        <pc:sldMkLst>
          <pc:docMk/>
          <pc:sldMk cId="3311198005" sldId="351"/>
        </pc:sldMkLst>
        <pc:spChg chg="mod">
          <ac:chgData name="Emil Björnson" userId="b0a7c065-f6f4-41b0-b3e4-ccdb47e1a085" providerId="ADAL" clId="{E52D5848-01FC-6D43-AE09-85512DCC5407}" dt="2021-03-26T11:48:44.130" v="274" actId="20577"/>
          <ac:spMkLst>
            <pc:docMk/>
            <pc:sldMk cId="3311198005" sldId="351"/>
            <ac:spMk id="3" creationId="{CB4D33AF-EA02-A241-AFCB-667D762E728C}"/>
          </ac:spMkLst>
        </pc:spChg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3311198005" sldId="351"/>
            <ac:spMk id="5" creationId="{1C764F23-17C4-FD48-9E15-6A710BDD90E1}"/>
          </ac:spMkLst>
        </pc:spChg>
      </pc:sldChg>
      <pc:sldChg chg="delSp">
        <pc:chgData name="Emil Björnson" userId="b0a7c065-f6f4-41b0-b3e4-ccdb47e1a085" providerId="ADAL" clId="{E52D5848-01FC-6D43-AE09-85512DCC5407}" dt="2021-03-26T11:24:46.256" v="7"/>
        <pc:sldMkLst>
          <pc:docMk/>
          <pc:sldMk cId="2073630067" sldId="352"/>
        </pc:sldMkLst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2073630067" sldId="352"/>
            <ac:spMk id="5" creationId="{19C8AC72-6CDE-4448-880C-7809D8714236}"/>
          </ac:spMkLst>
        </pc:spChg>
      </pc:sldChg>
      <pc:sldChg chg="delSp modSp mod">
        <pc:chgData name="Emil Björnson" userId="b0a7c065-f6f4-41b0-b3e4-ccdb47e1a085" providerId="ADAL" clId="{E52D5848-01FC-6D43-AE09-85512DCC5407}" dt="2021-03-26T11:50:04.725" v="335" actId="1036"/>
        <pc:sldMkLst>
          <pc:docMk/>
          <pc:sldMk cId="1976168830" sldId="353"/>
        </pc:sldMkLst>
        <pc:spChg chg="del">
          <ac:chgData name="Emil Björnson" userId="b0a7c065-f6f4-41b0-b3e4-ccdb47e1a085" providerId="ADAL" clId="{E52D5848-01FC-6D43-AE09-85512DCC5407}" dt="2021-03-26T11:24:46.256" v="7"/>
          <ac:spMkLst>
            <pc:docMk/>
            <pc:sldMk cId="1976168830" sldId="353"/>
            <ac:spMk id="5" creationId="{D40A6CDC-F513-DE4F-BBEE-9ADA4ECCB7BD}"/>
          </ac:spMkLst>
        </pc:spChg>
        <pc:spChg chg="mod">
          <ac:chgData name="Emil Björnson" userId="b0a7c065-f6f4-41b0-b3e4-ccdb47e1a085" providerId="ADAL" clId="{E52D5848-01FC-6D43-AE09-85512DCC5407}" dt="2021-03-26T11:50:04.725" v="335" actId="1036"/>
          <ac:spMkLst>
            <pc:docMk/>
            <pc:sldMk cId="1976168830" sldId="353"/>
            <ac:spMk id="9" creationId="{B0D0DB22-712D-F54D-837E-F3067F2A787F}"/>
          </ac:spMkLst>
        </pc:spChg>
      </pc:sldChg>
      <pc:sldChg chg="modSp add mod ord">
        <pc:chgData name="Emil Björnson" userId="b0a7c065-f6f4-41b0-b3e4-ccdb47e1a085" providerId="ADAL" clId="{E52D5848-01FC-6D43-AE09-85512DCC5407}" dt="2021-03-26T11:27:21.326" v="95" actId="20577"/>
        <pc:sldMkLst>
          <pc:docMk/>
          <pc:sldMk cId="2288212299" sldId="374"/>
        </pc:sldMkLst>
        <pc:spChg chg="mod">
          <ac:chgData name="Emil Björnson" userId="b0a7c065-f6f4-41b0-b3e4-ccdb47e1a085" providerId="ADAL" clId="{E52D5848-01FC-6D43-AE09-85512DCC5407}" dt="2021-03-26T11:27:21.326" v="95" actId="20577"/>
          <ac:spMkLst>
            <pc:docMk/>
            <pc:sldMk cId="2288212299" sldId="374"/>
            <ac:spMk id="4" creationId="{F0827F5F-70A2-8847-826F-F024CC552B92}"/>
          </ac:spMkLst>
        </pc:spChg>
        <pc:picChg chg="mod">
          <ac:chgData name="Emil Björnson" userId="b0a7c065-f6f4-41b0-b3e4-ccdb47e1a085" providerId="ADAL" clId="{E52D5848-01FC-6D43-AE09-85512DCC5407}" dt="2021-03-26T11:27:14.610" v="84" actId="1076"/>
          <ac:picMkLst>
            <pc:docMk/>
            <pc:sldMk cId="2288212299" sldId="374"/>
            <ac:picMk id="5" creationId="{92DA755F-E0CF-0349-AD91-2C8C7D919307}"/>
          </ac:picMkLst>
        </pc:picChg>
      </pc:sldChg>
      <pc:sldChg chg="add">
        <pc:chgData name="Emil Björnson" userId="b0a7c065-f6f4-41b0-b3e4-ccdb47e1a085" providerId="ADAL" clId="{E52D5848-01FC-6D43-AE09-85512DCC5407}" dt="2021-03-26T11:27:26.898" v="96"/>
        <pc:sldMkLst>
          <pc:docMk/>
          <pc:sldMk cId="3069602746" sldId="375"/>
        </pc:sldMkLst>
      </pc:sldChg>
      <pc:sldMasterChg chg="delSp mod">
        <pc:chgData name="Emil Björnson" userId="b0a7c065-f6f4-41b0-b3e4-ccdb47e1a085" providerId="ADAL" clId="{E52D5848-01FC-6D43-AE09-85512DCC5407}" dt="2021-03-26T11:24:29.414" v="6" actId="478"/>
        <pc:sldMasterMkLst>
          <pc:docMk/>
          <pc:sldMasterMk cId="2463831731" sldId="2147483731"/>
        </pc:sldMasterMkLst>
        <pc:picChg chg="del">
          <ac:chgData name="Emil Björnson" userId="b0a7c065-f6f4-41b0-b3e4-ccdb47e1a085" providerId="ADAL" clId="{E52D5848-01FC-6D43-AE09-85512DCC5407}" dt="2021-03-26T11:24:27.878" v="5" actId="478"/>
          <ac:picMkLst>
            <pc:docMk/>
            <pc:sldMasterMk cId="2463831731" sldId="2147483731"/>
            <ac:picMk id="4" creationId="{BE4903E3-FD3B-4943-B0BF-B7711121EE6D}"/>
          </ac:picMkLst>
        </pc:picChg>
        <pc:cxnChg chg="del">
          <ac:chgData name="Emil Björnson" userId="b0a7c065-f6f4-41b0-b3e4-ccdb47e1a085" providerId="ADAL" clId="{E52D5848-01FC-6D43-AE09-85512DCC5407}" dt="2021-03-26T11:24:29.414" v="6" actId="478"/>
          <ac:cxnSpMkLst>
            <pc:docMk/>
            <pc:sldMasterMk cId="2463831731" sldId="2147483731"/>
            <ac:cxnSpMk id="10" creationId="{A6E1C386-BE1B-DC4D-B179-8DBC8BF17B87}"/>
          </ac:cxnSpMkLst>
        </pc:cxn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3/26/21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3/26/21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2" y="999226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2" y="1830357"/>
            <a:ext cx="1085364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11CA207-A279-F640-8934-9EE6B3497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68B6631B-95A4-2143-A2F6-F35579CFF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0FAA9FCB-7BA4-3447-9255-86CEAB11D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1" y="999229"/>
            <a:ext cx="10853649" cy="773510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5516033" y="1844505"/>
            <a:ext cx="6212328" cy="4066283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2" y="1844506"/>
            <a:ext cx="4460339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FC50606E-8D65-BB40-89C3-DB05E68B2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059B143B-6B9A-ED4B-81EA-C35DA483C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15" name="Platshållare för bildnummer 5">
            <a:extLst>
              <a:ext uri="{FF2B5EF4-FFF2-40B4-BE49-F238E27FC236}">
                <a16:creationId xmlns:a16="http://schemas.microsoft.com/office/drawing/2014/main" id="{3E0483E7-AAC7-2B4D-9123-C3A4ABB4B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874712" y="1905000"/>
            <a:ext cx="10853648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chart</a:t>
            </a:r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BB349C82-4C63-EC4C-A8A7-FD899796B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2D959D94-F7D1-E244-BECA-4A98CF6F5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13" name="Platshållare för bildnummer 5">
            <a:extLst>
              <a:ext uri="{FF2B5EF4-FFF2-40B4-BE49-F238E27FC236}">
                <a16:creationId xmlns:a16="http://schemas.microsoft.com/office/drawing/2014/main" id="{015140B2-02FD-ED43-801A-2A8291EE6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3" y="1028700"/>
            <a:ext cx="5292000" cy="48053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000"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4"/>
          </p:nvPr>
        </p:nvSpPr>
        <p:spPr>
          <a:xfrm>
            <a:off x="6436361" y="1028700"/>
            <a:ext cx="5292000" cy="4816938"/>
          </a:xfrm>
          <a:prstGeom prst="rect">
            <a:avLst/>
          </a:prstGeom>
        </p:spPr>
        <p:txBody>
          <a:bodyPr/>
          <a:lstStyle>
            <a:lvl1pPr>
              <a:defRPr lang="sv-SE" sz="24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 lang="sv-SE" sz="24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>
              <a:defRPr lang="sv-SE" sz="2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>
              <a:defRPr lang="sv-SE" sz="2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>
              <a:defRPr lang="sv-SE" sz="18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5BB7419D-5D99-184B-955B-D265CB54A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C2755720-236A-4B4B-A991-421F3434B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CC87F509-AEF2-514A-9CB6-4BF313EC7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31842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bild 2"/>
          <p:cNvSpPr>
            <a:spLocks noGrp="1"/>
          </p:cNvSpPr>
          <p:nvPr>
            <p:ph type="pic" sz="quarter" idx="13"/>
          </p:nvPr>
        </p:nvSpPr>
        <p:spPr>
          <a:xfrm>
            <a:off x="874713" y="1100138"/>
            <a:ext cx="10853648" cy="47339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00DFF27C-0050-8E48-AEB9-A2DE348F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BC844AAE-555C-1141-B5A2-7ED5CB1EE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11" name="Platshållare för bildnummer 5">
            <a:extLst>
              <a:ext uri="{FF2B5EF4-FFF2-40B4-BE49-F238E27FC236}">
                <a16:creationId xmlns:a16="http://schemas.microsoft.com/office/drawing/2014/main" id="{44C99517-7C74-004B-A5D6-5FDE09118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73708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3">
            <a:extLst>
              <a:ext uri="{FF2B5EF4-FFF2-40B4-BE49-F238E27FC236}">
                <a16:creationId xmlns:a16="http://schemas.microsoft.com/office/drawing/2014/main" id="{159B1259-6D75-2C4B-AF3A-59A99A37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E84C533A-F41D-3346-8D45-35153C120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56F624F0-DB1F-EF4D-9BD4-06BA3C31A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6C6500F4-F1DE-624B-80B2-49A567E96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432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4" y="999226"/>
            <a:ext cx="10853646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3" y="1830357"/>
            <a:ext cx="10853646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55995D90-25D8-384B-A46F-160E9E383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48A692CE-228F-0844-926B-5232F5494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97852D4C-84F0-3949-8CDC-50C3633A9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48061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, imag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3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4B55AB18-316E-264C-927D-4D03F39D0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6033" y="1844505"/>
            <a:ext cx="6212328" cy="4066283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FA36A156-6EAA-8B43-9325-7D4C8E213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844506"/>
            <a:ext cx="4460339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6132DCA5-CDDD-F241-9907-58F264C53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75276A65-6720-E04B-959F-E57E25A25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268EE809-60DC-E440-91E8-6E90F4DE4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2864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char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874713" y="1905000"/>
            <a:ext cx="10853647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chart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F285BBA9-562D-6444-A17F-E0492E9BC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781A8FD2-C5A7-B140-9BA6-8AF5BBB52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C308A004-4F95-B54A-9649-D62E0EEC3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737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7BBCE10B-BEB5-C340-AE77-7D4BD1D64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3" y="1028700"/>
            <a:ext cx="5292000" cy="48053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53D4044F-E6FF-8446-991D-438F372AF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36361" y="1028700"/>
            <a:ext cx="5292000" cy="4816938"/>
          </a:xfrm>
          <a:prstGeom prst="rect">
            <a:avLst/>
          </a:prstGeom>
        </p:spPr>
        <p:txBody>
          <a:bodyPr/>
          <a:lstStyle>
            <a:lvl1pPr>
              <a:defRPr lang="sv-SE" sz="24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 lang="sv-SE" sz="24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>
              <a:defRPr lang="sv-SE" sz="20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>
              <a:defRPr lang="sv-SE" sz="20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>
              <a:defRPr lang="sv-SE" sz="18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3740D7A9-B102-1643-B9D5-8E52AFCBB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46E9C796-43FC-104B-8381-02B836BB9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796E3486-504B-8043-A441-37196A064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6250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urqu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74C2AC3D-8B24-D043-A184-8129BB1C45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9EFCEF1B-9AA4-AF4B-B77E-89114A2225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sz="quarter" idx="13"/>
          </p:nvPr>
        </p:nvSpPr>
        <p:spPr>
          <a:xfrm>
            <a:off x="874713" y="1100138"/>
            <a:ext cx="10853648" cy="4733925"/>
          </a:xfrm>
          <a:prstGeom prst="rect">
            <a:avLst/>
          </a:prstGeom>
        </p:spPr>
        <p:txBody>
          <a:bodyPr/>
          <a:lstStyle>
            <a:lvl1pPr>
              <a:defRPr>
                <a:latin typeface="KorolevLiU Medium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datum 3">
            <a:extLst>
              <a:ext uri="{FF2B5EF4-FFF2-40B4-BE49-F238E27FC236}">
                <a16:creationId xmlns:a16="http://schemas.microsoft.com/office/drawing/2014/main" id="{6AD72A37-0CF9-0C45-BCEB-147B3349D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7" name="Platshållare för bildnummer 5">
            <a:extLst>
              <a:ext uri="{FF2B5EF4-FFF2-40B4-BE49-F238E27FC236}">
                <a16:creationId xmlns:a16="http://schemas.microsoft.com/office/drawing/2014/main" id="{41869A04-DECF-DC43-BAE5-004FEA893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39EE8717-66D7-8C4C-A492-3649D8B39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6127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0A121673-30B5-7649-BD60-CD11B179D1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7D166447-8536-A34D-BAEC-11DFDD3CEE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CA421164-D20C-3B4A-A553-2AB01ACDB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1FA06165-70FC-CA4C-827B-B5E05CEBCD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B895-9C87-1B42-8B95-8AF00D6438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turqu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3CCBC453-3480-F64C-8C58-28AAEFD18B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306A04-0B94-0042-99CA-48896D854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423DAAFA-E37B-E248-A732-B1BB274D63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A3CD67F-2AFA-5B41-BF38-85AA5D3EB2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7AAA565B-EB39-7044-B674-F2C4DCE64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DDDA741-6E1C-A145-B3AD-4EF4C420F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3">
            <a:extLst>
              <a:ext uri="{FF2B5EF4-FFF2-40B4-BE49-F238E27FC236}">
                <a16:creationId xmlns:a16="http://schemas.microsoft.com/office/drawing/2014/main" id="{159B1259-6D75-2C4B-AF3A-59A99A37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DD75F027-E55B-2E47-9821-FB316251B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5" name="Platshållare för datum 3">
            <a:extLst>
              <a:ext uri="{FF2B5EF4-FFF2-40B4-BE49-F238E27FC236}">
                <a16:creationId xmlns:a16="http://schemas.microsoft.com/office/drawing/2014/main" id="{F0A35DE8-8E32-1B41-8EFD-E14B1E4AB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2020-04-09</a:t>
            </a:r>
            <a:endParaRPr lang="sv-SE" dirty="0"/>
          </a:p>
        </p:txBody>
      </p:sp>
      <p:sp>
        <p:nvSpPr>
          <p:cNvPr id="16" name="Platshållare för bildnummer 5">
            <a:extLst>
              <a:ext uri="{FF2B5EF4-FFF2-40B4-BE49-F238E27FC236}">
                <a16:creationId xmlns:a16="http://schemas.microsoft.com/office/drawing/2014/main" id="{357B14DF-34C0-4741-9BAA-77A55CE40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5885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BF04F-8D9C-6E48-A568-FAEE90058A9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67790" y="5754200"/>
            <a:ext cx="2656410" cy="9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3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708" r:id="rId4"/>
    <p:sldLayoutId id="2147483662" r:id="rId5"/>
    <p:sldLayoutId id="2147483666" r:id="rId6"/>
    <p:sldLayoutId id="2147483667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83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60" r:id="rId2"/>
    <p:sldLayoutId id="2147483661" r:id="rId3"/>
    <p:sldLayoutId id="2147483663" r:id="rId4"/>
    <p:sldLayoutId id="2147483700" r:id="rId5"/>
    <p:sldLayoutId id="214748370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53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3">
            <a:extLst>
              <a:ext uri="{FF2B5EF4-FFF2-40B4-BE49-F238E27FC236}">
                <a16:creationId xmlns:a16="http://schemas.microsoft.com/office/drawing/2014/main" id="{F92D805D-7905-F84C-B9CA-E615F3889573}"/>
              </a:ext>
            </a:extLst>
          </p:cNvPr>
          <p:cNvSpPr txBox="1">
            <a:spLocks/>
          </p:cNvSpPr>
          <p:nvPr userDrawn="1"/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cxnSp>
        <p:nvCxnSpPr>
          <p:cNvPr id="11" name="Rak 5">
            <a:extLst>
              <a:ext uri="{FF2B5EF4-FFF2-40B4-BE49-F238E27FC236}">
                <a16:creationId xmlns:a16="http://schemas.microsoft.com/office/drawing/2014/main" id="{F9A8E75B-B9A8-6B42-BBB0-669071CD2547}"/>
              </a:ext>
            </a:extLst>
          </p:cNvPr>
          <p:cNvCxnSpPr>
            <a:cxnSpLocks/>
          </p:cNvCxnSpPr>
          <p:nvPr userDrawn="1"/>
        </p:nvCxnSpPr>
        <p:spPr>
          <a:xfrm>
            <a:off x="203200" y="6120611"/>
            <a:ext cx="11758863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6">
            <a:extLst>
              <a:ext uri="{FF2B5EF4-FFF2-40B4-BE49-F238E27FC236}">
                <a16:creationId xmlns:a16="http://schemas.microsoft.com/office/drawing/2014/main" id="{740DF945-49E4-9548-ADB5-2A23E1DA427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298" y="6195071"/>
            <a:ext cx="1593419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470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0827F5F-70A2-8847-826F-F024CC552B92}"/>
              </a:ext>
            </a:extLst>
          </p:cNvPr>
          <p:cNvSpPr txBox="1">
            <a:spLocks/>
          </p:cNvSpPr>
          <p:nvPr/>
        </p:nvSpPr>
        <p:spPr>
          <a:xfrm>
            <a:off x="2230585" y="2742997"/>
            <a:ext cx="7897090" cy="3879474"/>
          </a:xfrm>
          <a:prstGeom prst="rect">
            <a:avLst/>
          </a:prstGeom>
        </p:spPr>
        <p:txBody>
          <a:bodyPr vert="horz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pPr algn="ctr"/>
            <a:br>
              <a:rPr lang="en-US" dirty="0"/>
            </a:br>
            <a:r>
              <a:rPr lang="en-US" sz="4100" b="1" dirty="0"/>
              <a:t>Multiple Antenna Communications</a:t>
            </a:r>
            <a:endParaRPr lang="en-US" b="1" dirty="0"/>
          </a:p>
          <a:p>
            <a:pPr algn="ctr"/>
            <a:endParaRPr lang="en-US" b="1" dirty="0"/>
          </a:p>
          <a:p>
            <a:pPr algn="ctr">
              <a:spcAft>
                <a:spcPts val="600"/>
              </a:spcAft>
            </a:pPr>
            <a:r>
              <a:rPr lang="en-US" sz="2900" dirty="0"/>
              <a:t>Lecture 3:</a:t>
            </a: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900" b="1" dirty="0"/>
              <a:t>Fading Channels and Related Capacity Concepts</a:t>
            </a:r>
          </a:p>
          <a:p>
            <a:pPr algn="ctr"/>
            <a:endParaRPr lang="en-US" sz="2900" dirty="0"/>
          </a:p>
          <a:p>
            <a:pPr algn="ctr"/>
            <a:r>
              <a:rPr lang="en-US" sz="2900" i="1" dirty="0"/>
              <a:t>Emil Björnson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755F-E0CF-0349-AD91-2C8C7D91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706" y="-347447"/>
            <a:ext cx="11192092" cy="54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12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9EDF-D223-2842-8738-5A8FC4AF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Opportunistic transmission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A32A66-BA8E-844A-A8AD-0FD00C2DB6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SE" dirty="0"/>
                  <a:t>Suppose transmitter encode using the rate </a:t>
                </a: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E" dirty="0"/>
                  <a:t> bit/symbol</a:t>
                </a:r>
              </a:p>
              <a:p>
                <a:endParaRPr lang="en-SE" dirty="0"/>
              </a:p>
              <a:p>
                <a:r>
                  <a:rPr lang="en-SE" dirty="0"/>
                  <a:t>Two possible events:</a:t>
                </a:r>
              </a:p>
              <a:p>
                <a:pPr lvl="1"/>
                <a:r>
                  <a:rPr lang="en-SE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sv-SE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SE" dirty="0"/>
                  <a:t>: 	Successful transmission</a:t>
                </a:r>
              </a:p>
              <a:p>
                <a:pPr lvl="1"/>
                <a:r>
                  <a:rPr lang="en-SE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sv-SE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SE" dirty="0"/>
                  <a:t>: 	Large error probability</a:t>
                </a:r>
              </a:p>
              <a:p>
                <a:pPr lvl="1"/>
                <a:endParaRPr lang="en-SE" dirty="0"/>
              </a:p>
              <a:p>
                <a:pPr lvl="1">
                  <a:spcAft>
                    <a:spcPts val="1200"/>
                  </a:spcAft>
                </a:pPr>
                <a:endParaRPr lang="en-SE" dirty="0"/>
              </a:p>
              <a:p>
                <a:r>
                  <a:rPr lang="en-US" dirty="0"/>
                  <a:t>Outage probability for rate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sv-SE" i="1">
                              <a:latin typeface="Cambria Math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i="1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sv-SE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func>
                      <m:r>
                        <a:rPr lang="sv-SE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sv-SE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sv-S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sv-S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sv-SE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sv-SE">
                                          <a:latin typeface="Cambria Math" charset="0"/>
                                        </a:rPr>
                                        <m:t>SNR</m:t>
                                      </m:r>
                                    </m:e>
                                  </m:d>
                                  <m:r>
                                    <a:rPr lang="sv-SE" i="1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sv-SE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A32A66-BA8E-844A-A8AD-0FD00C2DB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1" t="-2181" b="-249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E12D9-38F3-294C-8CD1-45665E1F1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CB82F-FDF7-D140-A63E-EDF11703D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F6A619-B5FA-B948-81CB-91DC93E73DE1}"/>
                  </a:ext>
                </a:extLst>
              </p:cNvPr>
              <p:cNvSpPr/>
              <p:nvPr/>
            </p:nvSpPr>
            <p:spPr>
              <a:xfrm>
                <a:off x="4049274" y="4283192"/>
                <a:ext cx="4093452" cy="57288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E" sz="2400" dirty="0">
                    <a:solidFill>
                      <a:schemeClr val="tx1"/>
                    </a:solidFill>
                  </a:rPr>
                  <a:t>System is in outage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b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endParaRPr lang="en-SE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F6A619-B5FA-B948-81CB-91DC93E73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274" y="4283192"/>
                <a:ext cx="4093452" cy="572881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56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92D19D-5040-BF43-A35E-78A13350D205}"/>
              </a:ext>
            </a:extLst>
          </p:cNvPr>
          <p:cNvSpPr/>
          <p:nvPr/>
        </p:nvSpPr>
        <p:spPr>
          <a:xfrm>
            <a:off x="168812" y="6006905"/>
            <a:ext cx="11844997" cy="22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11908F-96B3-5E4C-87EE-3712E38111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Outage probability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sv-S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11908F-96B3-5E4C-87EE-3712E3811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37" t="-1818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BCB156-F566-904A-B677-81733755346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Outage probability for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sv-SE" b="0" i="0" dirty="0" smtClean="0">
                        <a:latin typeface="Cambria Math" panose="02040503050406030204" pitchFamily="18" charset="0"/>
                      </a:rPr>
                      <m:t>:            </m:t>
                    </m:r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sv-SE" i="1"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sv-SE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sv-SE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p>
                            </m:sSup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sv-SE" b="0" i="0" smtClean="0">
                                <a:latin typeface="Cambria Math" panose="02040503050406030204" pitchFamily="18" charset="0"/>
                              </a:rPr>
                              <m:t>SNR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BBCB156-F566-904A-B677-817337553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70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07D86-8059-8E40-AC2D-896D90E18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99298-AC66-6D44-A82C-87BD519B3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FB8163C-68D8-1A4A-B859-73BFDA358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506" y="2524923"/>
            <a:ext cx="5246320" cy="420285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D92FA5-1AF6-4D48-A634-C8DF3BFF1B17}"/>
              </a:ext>
            </a:extLst>
          </p:cNvPr>
          <p:cNvCxnSpPr>
            <a:cxnSpLocks/>
          </p:cNvCxnSpPr>
          <p:nvPr/>
        </p:nvCxnSpPr>
        <p:spPr>
          <a:xfrm flipH="1">
            <a:off x="10832124" y="1375880"/>
            <a:ext cx="157858" cy="7109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F2C9A9-8FE9-114E-85C3-8F19257734E6}"/>
                  </a:ext>
                </a:extLst>
              </p:cNvPr>
              <p:cNvSpPr txBox="1"/>
              <p:nvPr/>
            </p:nvSpPr>
            <p:spPr>
              <a:xfrm>
                <a:off x="10429315" y="756151"/>
                <a:ext cx="14315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E" dirty="0"/>
                  <a:t>High SNR: </a:t>
                </a:r>
                <a:br>
                  <a:rPr lang="en-SE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sv-S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F2C9A9-8FE9-114E-85C3-8F1925773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315" y="756151"/>
                <a:ext cx="1431546" cy="646331"/>
              </a:xfrm>
              <a:prstGeom prst="rect">
                <a:avLst/>
              </a:prstGeom>
              <a:blipFill>
                <a:blip r:embed="rId5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004871-51D0-E841-A3E3-9F31913C8EEB}"/>
                  </a:ext>
                </a:extLst>
              </p:cNvPr>
              <p:cNvSpPr/>
              <p:nvPr/>
            </p:nvSpPr>
            <p:spPr>
              <a:xfrm>
                <a:off x="10626677" y="1838591"/>
                <a:ext cx="1234184" cy="71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sv-S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sv-SE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p>
                          <m:r>
                            <a:rPr lang="sv-SE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sv-SE" sz="2000">
                              <a:latin typeface="Cambria Math" panose="02040503050406030204" pitchFamily="18" charset="0"/>
                            </a:rPr>
                            <m:t>SNR</m:t>
                          </m:r>
                        </m:den>
                      </m:f>
                    </m:oMath>
                  </m:oMathPara>
                </a14:m>
                <a:endParaRPr lang="en-SE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004871-51D0-E841-A3E3-9F31913C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677" y="1838591"/>
                <a:ext cx="1234184" cy="710131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599D6C5-2126-4F41-9DBC-4910FC83FA96}"/>
                  </a:ext>
                </a:extLst>
              </p:cNvPr>
              <p:cNvSpPr/>
              <p:nvPr/>
            </p:nvSpPr>
            <p:spPr>
              <a:xfrm>
                <a:off x="8843874" y="3472692"/>
                <a:ext cx="2733362" cy="17775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Georgia"/>
                    <a:cs typeface="Georgia"/>
                  </a:rPr>
                  <a:t>Outage probability</a:t>
                </a:r>
                <a:br>
                  <a:rPr lang="en-US" sz="2400" dirty="0">
                    <a:solidFill>
                      <a:schemeClr val="tx1"/>
                    </a:solidFill>
                    <a:latin typeface="Georgia"/>
                    <a:cs typeface="Georgia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Georgia"/>
                    <a:cs typeface="Georgia"/>
                  </a:rPr>
                  <a:t>decays with </a:t>
                </a:r>
                <a:br>
                  <a:rPr lang="en-US" sz="2400" dirty="0">
                    <a:solidFill>
                      <a:schemeClr val="tx1"/>
                    </a:solidFill>
                    <a:latin typeface="Georgia"/>
                    <a:cs typeface="Georgia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tx1"/>
                        </a:solidFill>
                        <a:latin typeface="Cambria Math" charset="0"/>
                        <a:cs typeface="Georgia"/>
                      </a:rPr>
                      <m:t>SNR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  <a:cs typeface="Georgia"/>
                      </a:rPr>
                      <m:t>=</m:t>
                    </m:r>
                    <m:r>
                      <a:rPr lang="sv-S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Georgia"/>
                      </a:rPr>
                      <m:t>𝑞</m:t>
                    </m:r>
                    <m:r>
                      <a:rPr lang="sv-SE" sz="2400" i="1" dirty="0">
                        <a:solidFill>
                          <a:schemeClr val="tx1"/>
                        </a:solidFill>
                        <a:latin typeface="Cambria Math" charset="0"/>
                        <a:cs typeface="Georgia"/>
                      </a:rPr>
                      <m:t>/</m:t>
                    </m:r>
                    <m:sSub>
                      <m:sSubPr>
                        <m:ctrlPr>
                          <a:rPr lang="sv-SE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</m:ctrlPr>
                      </m:sSubPr>
                      <m:e>
                        <m:r>
                          <a:rPr lang="sv-SE" sz="2400" i="1" dirty="0">
                            <a:solidFill>
                              <a:schemeClr val="tx1"/>
                            </a:solidFill>
                            <a:latin typeface="Cambria Math" charset="0"/>
                            <a:cs typeface="Georgia"/>
                          </a:rPr>
                          <m:t>𝑁</m:t>
                        </m:r>
                      </m:e>
                      <m:sub>
                        <m:r>
                          <a:rPr lang="sv-SE" sz="2400" i="1" dirty="0">
                            <a:solidFill>
                              <a:schemeClr val="tx1"/>
                            </a:solidFill>
                            <a:latin typeface="Cambria Math" charset="0"/>
                            <a:cs typeface="Georgi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Georgia"/>
                    <a:cs typeface="Georgia"/>
                  </a:rPr>
                  <a:t>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Georgia"/>
                    <a:cs typeface="Georgia"/>
                  </a:rPr>
                  <a:t>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Georgi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charset="0"/>
                            <a:cs typeface="Georgia"/>
                          </a:rPr>
                          <m:t>SNR</m:t>
                        </m:r>
                      </m:e>
                      <m:sup>
                        <m:r>
                          <a:rPr lang="sv-SE" sz="2400" i="1" dirty="0">
                            <a:solidFill>
                              <a:schemeClr val="tx1"/>
                            </a:solidFill>
                            <a:latin typeface="Cambria Math" charset="0"/>
                            <a:cs typeface="Georgia"/>
                          </a:rPr>
                          <m:t>−1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599D6C5-2126-4F41-9DBC-4910FC83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874" y="3472692"/>
                <a:ext cx="2733362" cy="1777553"/>
              </a:xfrm>
              <a:prstGeom prst="rect">
                <a:avLst/>
              </a:prstGeom>
              <a:blipFill>
                <a:blip r:embed="rId7"/>
                <a:stretch>
                  <a:fillRect l="-3687" r="-1382" b="-140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83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1673-DE22-6A45-A3A1-98C0CC52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 capacity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BE29B4-5CD9-BC42-9309-0A15D3B5F24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Difference from deterministic AWGN channel</a:t>
                </a:r>
              </a:p>
              <a:p>
                <a:pPr lvl="1"/>
                <a:r>
                  <a:rPr lang="en-US" dirty="0"/>
                  <a:t>Only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can guarantee zero error probability</a:t>
                </a:r>
              </a:p>
              <a:p>
                <a:pPr lvl="2"/>
                <a:r>
                  <a:rPr lang="en-US" dirty="0"/>
                  <a:t>Capacity is zero</a:t>
                </a:r>
              </a:p>
              <a:p>
                <a:pPr lvl="2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sv-SE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-Outage capacity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v-SE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sv-SE" i="1">
                            <a:latin typeface="Cambria Math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Largest rate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sv-SE" i="1"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sv-SE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sv-SE" i="1">
                        <a:latin typeface="Cambria Math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BE29B4-5CD9-BC42-9309-0A15D3B5F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1" t="-21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5FCB0-5534-F340-9BF2-E24481618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D8E17-492A-A840-A6D0-E90F84EF6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A62940-30C5-8041-B130-B74D8ACAF5F4}"/>
                  </a:ext>
                </a:extLst>
              </p:cNvPr>
              <p:cNvSpPr/>
              <p:nvPr/>
            </p:nvSpPr>
            <p:spPr>
              <a:xfrm>
                <a:off x="1225923" y="4896022"/>
                <a:ext cx="10151224" cy="10175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5875" lvl="1" algn="ctr"/>
                <a:r>
                  <a:rPr lang="en-US" sz="2400" b="1" dirty="0">
                    <a:solidFill>
                      <a:schemeClr val="tx1"/>
                    </a:solidFill>
                  </a:rPr>
                  <a:t>Interpretation: </a:t>
                </a:r>
                <a:br>
                  <a:rPr lang="en-US" sz="24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sv-SE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sv-SE" sz="2400" i="1">
                        <a:solidFill>
                          <a:schemeClr val="tx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we can communicate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v-SE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with is zero error probability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A62940-30C5-8041-B130-B74D8ACAF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23" y="4896022"/>
                <a:ext cx="10151224" cy="1017556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64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CA26CF-1D2F-2D49-88D1-5268F565FD1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Outage capacity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sv-SE" i="1" dirty="0">
                        <a:latin typeface="Cambria Math" panose="02040503050406030204" pitchFamily="18" charset="0"/>
                      </a:rPr>
                      <m:t>𝐶𝑁</m:t>
                    </m:r>
                    <m:d>
                      <m:dPr>
                        <m:ctrlPr>
                          <a:rPr lang="sv-S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CA26CF-1D2F-2D49-88D1-5268F565F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37" t="-1818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B525A7-C353-B243-994E-FD9BD9A27D2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5269397" cy="406628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panose="02040503050406030204" pitchFamily="18" charset="0"/>
                                </a:rPr>
                                <m:t>SNR</m:t>
                              </m:r>
                            </m:den>
                          </m:f>
                        </m:sup>
                      </m:sSup>
                      <m:r>
                        <a:rPr lang="sv-SE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sv-SE" i="1">
                          <a:latin typeface="Cambria Math" charset="0"/>
                        </a:rPr>
                        <m:t>𝜖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sv-S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sv-S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sv-S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sv-SE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sv-SE" i="1">
                              <a:latin typeface="Cambria Math" charset="0"/>
                            </a:rPr>
                            <m:t>𝜖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sv-SE" b="0" i="0" smtClean="0">
                                  <a:latin typeface="Cambria Math" panose="02040503050406030204" pitchFamily="18" charset="0"/>
                                </a:rPr>
                                <m:t>SNR</m:t>
                              </m:r>
                              <m:func>
                                <m:funcPr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v-SE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sv-S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sv-S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sv-SE" i="1">
                                                  <a:latin typeface="Cambria Math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Better with AWGN channel</a:t>
                </a:r>
              </a:p>
              <a:p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Better with fading channel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B525A7-C353-B243-994E-FD9BD9A27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5269397" cy="4066288"/>
              </a:xfrm>
              <a:blipFill>
                <a:blip r:embed="rId3"/>
                <a:stretch>
                  <a:fillRect l="-1442" b="-436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D5DE1-66A8-BA4B-BA12-E36EAD872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C1EA-F4B0-5A4F-B2E4-AE3C0B497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B164A96-1F2C-4E47-A198-AB2F8CC68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109" y="1913206"/>
            <a:ext cx="6047891" cy="4775981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B20AB1AD-A5A5-C045-9146-EE35192FCECC}"/>
              </a:ext>
            </a:extLst>
          </p:cNvPr>
          <p:cNvSpPr/>
          <p:nvPr/>
        </p:nvSpPr>
        <p:spPr>
          <a:xfrm rot="16200000">
            <a:off x="4542864" y="2575265"/>
            <a:ext cx="276323" cy="17514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2704D-2558-F245-B3C6-928675DB5DE2}"/>
              </a:ext>
            </a:extLst>
          </p:cNvPr>
          <p:cNvSpPr txBox="1"/>
          <p:nvPr/>
        </p:nvSpPr>
        <p:spPr>
          <a:xfrm>
            <a:off x="10079316" y="5397109"/>
            <a:ext cx="182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SNR is 0 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2DAA6-3072-1547-B65C-5CA92E48F4D3}"/>
              </a:ext>
            </a:extLst>
          </p:cNvPr>
          <p:cNvSpPr txBox="1"/>
          <p:nvPr/>
        </p:nvSpPr>
        <p:spPr>
          <a:xfrm>
            <a:off x="3841525" y="3641893"/>
            <a:ext cx="1715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Difference from </a:t>
            </a:r>
            <a:br>
              <a:rPr lang="en-SE" dirty="0"/>
            </a:br>
            <a:r>
              <a:rPr lang="en-SE" dirty="0"/>
              <a:t>AWGN channel</a:t>
            </a:r>
          </a:p>
        </p:txBody>
      </p:sp>
    </p:spTree>
    <p:extLst>
      <p:ext uri="{BB962C8B-B14F-4D97-AF65-F5344CB8AC3E}">
        <p14:creationId xmlns:p14="http://schemas.microsoft.com/office/powerpoint/2010/main" val="20094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6F17-8570-1145-B108-5991A840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Outage capacity with small outage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11B27F-E5BA-CF4E-B32C-2BC719BDBDF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4736862" cy="4066288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Fraction of AWGN capacity: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SNR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𝜖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SNR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Much lower capacity than with AWGN channel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11B27F-E5BA-CF4E-B32C-2BC719BDB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4736862" cy="4066288"/>
              </a:xfrm>
              <a:blipFill>
                <a:blip r:embed="rId2"/>
                <a:stretch>
                  <a:fillRect l="-1600" t="-21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91AA8-3E5F-194E-8C48-DE182F22E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Multiple Antenna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323AC-5092-3F4C-941F-EFDED8D82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3D47B3-E23B-4E40-9B07-27799995F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91" y="1586566"/>
            <a:ext cx="5720862" cy="44961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559E05-EC1F-944C-A357-DC24410E71BA}"/>
              </a:ext>
            </a:extLst>
          </p:cNvPr>
          <p:cNvSpPr/>
          <p:nvPr/>
        </p:nvSpPr>
        <p:spPr>
          <a:xfrm>
            <a:off x="874712" y="4888104"/>
            <a:ext cx="4485079" cy="5728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Can we improve the situation?</a:t>
            </a:r>
          </a:p>
        </p:txBody>
      </p:sp>
    </p:spTree>
    <p:extLst>
      <p:ext uri="{BB962C8B-B14F-4D97-AF65-F5344CB8AC3E}">
        <p14:creationId xmlns:p14="http://schemas.microsoft.com/office/powerpoint/2010/main" val="33213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5D2CB-3AE0-894C-81A1-4A975D70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Fading multiple antenna channels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CF9D45B-C7F3-C84D-8A13-8F260F012A7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2203241"/>
                <a:ext cx="10853647" cy="3693403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Independent and identically distributed Rayleigh fading</a:t>
                </a:r>
              </a:p>
              <a:p>
                <a:pPr lvl="1"/>
                <a:r>
                  <a:rPr lang="en-US" dirty="0"/>
                  <a:t>Channel vector: </a:t>
                </a:r>
                <a14:m>
                  <m:oMath xmlns:m="http://schemas.openxmlformats.org/officeDocument/2006/math">
                    <m:r>
                      <a:rPr lang="sv-SE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sv-SE" i="1">
                        <a:latin typeface="Cambria Math" charset="0"/>
                      </a:rPr>
                      <m:t>∼</m:t>
                    </m:r>
                    <m:r>
                      <a:rPr lang="sv-SE" i="1">
                        <a:latin typeface="Cambria Math" charset="0"/>
                      </a:rPr>
                      <m:t>𝐶𝑁</m:t>
                    </m:r>
                    <m:r>
                      <a:rPr lang="sv-SE" i="1">
                        <a:latin typeface="Cambria Math" charset="0"/>
                      </a:rPr>
                      <m:t>(</m:t>
                    </m:r>
                    <m:r>
                      <a:rPr lang="sv-SE" b="1" i="1">
                        <a:latin typeface="Cambria Math" charset="0"/>
                      </a:rPr>
                      <m:t>𝟎</m:t>
                    </m:r>
                    <m:r>
                      <a:rPr lang="sv-SE" i="1">
                        <a:latin typeface="Cambria Math" charset="0"/>
                      </a:rPr>
                      <m:t>,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sv-SE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e>
                      <m:sup>
                        <m:r>
                          <a:rPr lang="sv-S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b="1" i="1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d>
                          </m:e>
                          <m:sup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sv-S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sv-S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sv-S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sup>
                        </m:sSup>
                      </m:num>
                      <m:den>
                        <m:d>
                          <m:dPr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sv-SE" i="1">
                            <a:latin typeface="Cambria Math" panose="02040503050406030204" pitchFamily="18" charset="0"/>
                          </a:rPr>
                          <m:t>!</m:t>
                        </m:r>
                        <m:sSup>
                          <m:sSupPr>
                            <m:ctrlPr>
                              <a:rPr lang="sv-S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den>
                    </m:f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sv-SE" i="1">
                            <a:latin typeface="Cambria Math" panose="02040503050406030204" pitchFamily="18" charset="0"/>
                          </a:rPr>
                          <m:t>!</m:t>
                        </m:r>
                        <m:sSup>
                          <m:sSupPr>
                            <m:ctrlP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CF9D45B-C7F3-C84D-8A13-8F260F012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2203241"/>
                <a:ext cx="10853647" cy="3693403"/>
              </a:xfrm>
              <a:blipFill>
                <a:blip r:embed="rId2"/>
                <a:stretch>
                  <a:fillRect l="-701" b="-787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27155-65DD-E843-8789-AD274863B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BB2C4-1DCD-154D-B4E2-87D96539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7AF43-9139-CB4E-BC83-8E7C93B6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375" y="1664501"/>
            <a:ext cx="6624320" cy="2484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D1AED1-279F-A24D-8FEC-DC556CE7F3A0}"/>
                  </a:ext>
                </a:extLst>
              </p:cNvPr>
              <p:cNvSpPr/>
              <p:nvPr/>
            </p:nvSpPr>
            <p:spPr>
              <a:xfrm>
                <a:off x="9041449" y="3165398"/>
                <a:ext cx="3021967" cy="12381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Independent fading: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Uniform linear array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D1AED1-279F-A24D-8FEC-DC556CE7F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449" y="3165398"/>
                <a:ext cx="3021967" cy="1238156"/>
              </a:xfrm>
              <a:prstGeom prst="rect">
                <a:avLst/>
              </a:prstGeom>
              <a:blipFill>
                <a:blip r:embed="rId4"/>
                <a:stretch>
                  <a:fillRect t="-1000" b="-8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8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64A597B-BE91-5943-89D8-151F578C717D}"/>
              </a:ext>
            </a:extLst>
          </p:cNvPr>
          <p:cNvSpPr/>
          <p:nvPr/>
        </p:nvSpPr>
        <p:spPr>
          <a:xfrm>
            <a:off x="168812" y="6006905"/>
            <a:ext cx="11844997" cy="22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79A91-E452-D444-9765-E4FFA83D2E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receive antennas and </a:t>
                </a:r>
                <a:r>
                  <a:rPr lang="en-US" dirty="0" err="1"/>
                  <a:t>i.i.d</a:t>
                </a:r>
                <a:r>
                  <a:rPr lang="en-US" dirty="0"/>
                  <a:t>. Rayleigh fading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79A91-E452-D444-9765-E4FFA83D2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585" t="-1818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EAA999-A9D1-D642-8125-D46EF8FF1B2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8966749" cy="1888088"/>
              </a:xfrm>
            </p:spPr>
            <p:txBody>
              <a:bodyPr/>
              <a:lstStyle/>
              <a:p>
                <a:r>
                  <a:rPr lang="en-US" dirty="0"/>
                  <a:t>Outage probability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sv-SE" i="1">
                              <a:latin typeface="Cambria Math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i="1"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sv-SE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sv-SE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sv-SE" b="1" i="1">
                                                  <a:latin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sv-S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sv-SE">
                                          <a:latin typeface="Cambria Math" charset="0"/>
                                        </a:rPr>
                                        <m:t>SNR</m:t>
                                      </m:r>
                                    </m:e>
                                  </m:d>
                                  <m:r>
                                    <a:rPr lang="sv-SE" i="1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sv-SE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v-S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sv-SE" b="0" i="0" smtClean="0">
                                  <a:latin typeface="Cambria Math" panose="02040503050406030204" pitchFamily="18" charset="0"/>
                                </a:rPr>
                                <m:t>SNR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EAA999-A9D1-D642-8125-D46EF8FF1B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8966749" cy="1888088"/>
              </a:xfrm>
              <a:blipFill>
                <a:blip r:embed="rId3"/>
                <a:stretch>
                  <a:fillRect l="-849" t="-55705" b="-8859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CFE91-F4F6-4B47-AF9B-69F3515B7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551A6-E4E7-6B4A-9A46-27BF2A390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BB6837-DB91-6E48-81E4-BCF13A8FD449}"/>
              </a:ext>
            </a:extLst>
          </p:cNvPr>
          <p:cNvCxnSpPr>
            <a:cxnSpLocks/>
          </p:cNvCxnSpPr>
          <p:nvPr/>
        </p:nvCxnSpPr>
        <p:spPr>
          <a:xfrm flipH="1">
            <a:off x="9481625" y="1854851"/>
            <a:ext cx="157858" cy="7109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FAB8BF-F764-E843-A950-9B93C447DACA}"/>
              </a:ext>
            </a:extLst>
          </p:cNvPr>
          <p:cNvSpPr txBox="1"/>
          <p:nvPr/>
        </p:nvSpPr>
        <p:spPr>
          <a:xfrm>
            <a:off x="9444049" y="148643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High SNR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52BC2E-4892-BC4E-A392-C02FE11A53A5}"/>
                  </a:ext>
                </a:extLst>
              </p:cNvPr>
              <p:cNvSpPr/>
              <p:nvPr/>
            </p:nvSpPr>
            <p:spPr>
              <a:xfrm>
                <a:off x="9256427" y="2288361"/>
                <a:ext cx="2052806" cy="851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sv-S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sv-S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sv-S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sv-SE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sv-SE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p>
                                  </m:sSup>
                                  <m:r>
                                    <a:rPr lang="sv-SE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sv-SE" sz="2000">
                                      <a:latin typeface="Cambria Math" panose="02040503050406030204" pitchFamily="18" charset="0"/>
                                    </a:rPr>
                                    <m:t>SNR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sv-S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f>
                        <m:fPr>
                          <m:ctrlPr>
                            <a:rPr lang="sv-S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sv-S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SE" sz="20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52BC2E-4892-BC4E-A392-C02FE11A5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427" y="2288361"/>
                <a:ext cx="2052806" cy="8511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14EF25-0D19-1540-B03D-E064137B2ED0}"/>
                  </a:ext>
                </a:extLst>
              </p:cNvPr>
              <p:cNvSpPr/>
              <p:nvPr/>
            </p:nvSpPr>
            <p:spPr>
              <a:xfrm>
                <a:off x="4013882" y="4183810"/>
                <a:ext cx="4575305" cy="12381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5875" algn="ctr"/>
                <a:r>
                  <a:rPr lang="en-US" sz="2400" b="1" dirty="0">
                    <a:solidFill>
                      <a:schemeClr val="tx1"/>
                    </a:solidFill>
                  </a:rPr>
                  <a:t>Spatial diversity gain</a:t>
                </a:r>
              </a:p>
              <a:p>
                <a:pPr marL="15875" lvl="1" algn="ctr"/>
                <a14:m>
                  <m:oMath xmlns:m="http://schemas.openxmlformats.org/officeDocument/2006/math">
                    <m:sSub>
                      <m:sSubPr>
                        <m:ctrlP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sv-S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proportional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tx1"/>
                        </a:solidFill>
                        <a:latin typeface="Cambria Math" charset="0"/>
                      </a:rPr>
                      <m:t>SN</m:t>
                    </m:r>
                    <m:sSup>
                      <m:sSupPr>
                        <m:ctrlPr>
                          <a:rPr lang="sv-SE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R</m:t>
                        </m:r>
                      </m:e>
                      <m:sup>
                        <m:r>
                          <a:rPr lang="sv-SE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sv-SE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15875" lvl="1" algn="ctr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the diversity order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14EF25-0D19-1540-B03D-E064137B2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882" y="4183810"/>
                <a:ext cx="4575305" cy="1238156"/>
              </a:xfrm>
              <a:prstGeom prst="rect">
                <a:avLst/>
              </a:prstGeom>
              <a:blipFill>
                <a:blip r:embed="rId5"/>
                <a:stretch>
                  <a:fillRect t="-1000" b="-7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6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09706B-B5CF-0444-AEDA-CB81BCEEC1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Outage probability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receive antennas</a:t>
                </a:r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09706B-B5CF-0444-AEDA-CB81BCEEC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37" t="-1818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4BBF9F-FF39-3F40-8517-492FCE8C289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4682026" cy="4066288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SE" dirty="0"/>
                  <a:t>Outage probability decays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charset="0"/>
                        </a:rPr>
                        <m:t>SN</m:t>
                      </m:r>
                      <m:sSup>
                        <m:sSupPr>
                          <m:ctrlPr>
                            <a:rPr lang="sv-SE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R</m:t>
                          </m:r>
                        </m:e>
                        <m:sup>
                          <m:r>
                            <a:rPr lang="sv-SE" i="1" dirty="0">
                              <a:latin typeface="Cambria Math" charset="0"/>
                            </a:rPr>
                            <m:t>−</m:t>
                          </m:r>
                          <m:r>
                            <a:rPr lang="sv-SE" i="1" dirty="0">
                              <a:latin typeface="Cambria Math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  <a:p>
                <a:pPr lvl="1"/>
                <a:r>
                  <a:rPr lang="en-SE" dirty="0"/>
                  <a:t>Makes a huge difference!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4BBF9F-FF39-3F40-8517-492FCE8C2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4682026" cy="4066288"/>
              </a:xfrm>
              <a:blipFill>
                <a:blip r:embed="rId3"/>
                <a:stretch>
                  <a:fillRect l="-162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1D64B-717E-374D-B1B4-D4DA2B0C2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1E659-052C-4E48-90BD-A178B2226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C4D09A-8EAC-464D-ABA1-34C6869E5449}"/>
              </a:ext>
            </a:extLst>
          </p:cNvPr>
          <p:cNvSpPr/>
          <p:nvPr/>
        </p:nvSpPr>
        <p:spPr>
          <a:xfrm>
            <a:off x="168812" y="6006905"/>
            <a:ext cx="11844997" cy="22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A65F0-4E5D-2E40-9C42-834468FD3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884" y="1575580"/>
            <a:ext cx="6632601" cy="51699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18B2B0-7074-714E-8BB2-78A27B3B23E8}"/>
              </a:ext>
            </a:extLst>
          </p:cNvPr>
          <p:cNvSpPr/>
          <p:nvPr/>
        </p:nvSpPr>
        <p:spPr>
          <a:xfrm>
            <a:off x="952271" y="4478576"/>
            <a:ext cx="4437055" cy="13801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Multiple receive antennas gives:</a:t>
            </a:r>
          </a:p>
          <a:p>
            <a:pPr marL="1255713" indent="-3349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Beamforming gain</a:t>
            </a:r>
          </a:p>
          <a:p>
            <a:pPr marL="1255713" indent="-3349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Diversity gain</a:t>
            </a:r>
          </a:p>
        </p:txBody>
      </p:sp>
    </p:spTree>
    <p:extLst>
      <p:ext uri="{BB962C8B-B14F-4D97-AF65-F5344CB8AC3E}">
        <p14:creationId xmlns:p14="http://schemas.microsoft.com/office/powerpoint/2010/main" val="206461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85D4-57E6-C143-A1F3-4CC2B9BF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fading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3726B6-15EB-F94D-A0FD-C97CBB2025C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Received signal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sv-SE" i="1">
                          <a:latin typeface="Cambria Math" charset="0"/>
                        </a:rPr>
                        <m:t>=</m:t>
                      </m:r>
                      <m:r>
                        <a:rPr lang="sv-S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sv-SE" i="1">
                          <a:latin typeface="Cambria Math" charset="0"/>
                        </a:rPr>
                        <m:t>[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sv-SE" i="1">
                          <a:latin typeface="Cambria Math" charset="0"/>
                        </a:rPr>
                        <m:t>]⋅</m:t>
                      </m:r>
                      <m:r>
                        <a:rPr lang="sv-SE" i="1">
                          <a:latin typeface="Cambria Math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sv-SE" i="1">
                          <a:latin typeface="Cambria Math" charset="0"/>
                        </a:rPr>
                        <m:t>+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i="1">
                          <a:latin typeface="Cambria Math" charset="0"/>
                        </a:rPr>
                        <m:t>[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sv-SE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Block fading</a:t>
                </a:r>
              </a:p>
              <a:p>
                <a:pPr lvl="1"/>
                <a:r>
                  <a:rPr lang="en-US" dirty="0"/>
                  <a:t>One realization of channel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dirty="0"/>
                  <a:t> per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(or a finite-sized block of symbols)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New independent realization every time (ergodic process)</a:t>
                </a:r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3726B6-15EB-F94D-A0FD-C97CBB2025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1C4B2-CFA8-F84C-B82B-BB2E20CEB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13392-E90B-224B-81C2-33669A49C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6957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9EDF-D223-2842-8738-5A8FC4AF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Opportunistic transmission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A32A66-BA8E-844A-A8AD-0FD00C2DB6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1830356"/>
                <a:ext cx="10853647" cy="4265643"/>
              </a:xfrm>
            </p:spPr>
            <p:txBody>
              <a:bodyPr/>
              <a:lstStyle/>
              <a:p>
                <a:r>
                  <a:rPr lang="en-US" dirty="0"/>
                  <a:t>Suppose transmitter encode using the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bit/symbol</a:t>
                </a:r>
              </a:p>
              <a:p>
                <a:pPr lvl="1"/>
                <a:r>
                  <a:rPr lang="en-US" dirty="0"/>
                  <a:t>There are </a:t>
                </a:r>
                <a:r>
                  <a:rPr lang="en-US" i="1" dirty="0"/>
                  <a:t>L </a:t>
                </a:r>
                <a:r>
                  <a:rPr lang="en-US" dirty="0"/>
                  <a:t>fading realization: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Reliable communication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SNR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Many fading realizations: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SNR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SNR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 marL="57150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A32A66-BA8E-844A-A8AD-0FD00C2DB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1830356"/>
                <a:ext cx="10853647" cy="4265643"/>
              </a:xfrm>
              <a:blipFill>
                <a:blip r:embed="rId2"/>
                <a:stretch>
                  <a:fillRect l="-701" t="-2077" b="-3946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E12D9-38F3-294C-8CD1-45665E1F1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CB82F-FDF7-D140-A63E-EDF11703D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63858C-77F4-B444-80F2-B8EA13DF7805}"/>
              </a:ext>
            </a:extLst>
          </p:cNvPr>
          <p:cNvCxnSpPr>
            <a:cxnSpLocks/>
          </p:cNvCxnSpPr>
          <p:nvPr/>
        </p:nvCxnSpPr>
        <p:spPr>
          <a:xfrm flipH="1" flipV="1">
            <a:off x="6890825" y="5653762"/>
            <a:ext cx="136508" cy="6269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355813-AA1B-CD41-A701-C68F10BDEA34}"/>
                  </a:ext>
                </a:extLst>
              </p:cNvPr>
              <p:cNvSpPr txBox="1"/>
              <p:nvPr/>
            </p:nvSpPr>
            <p:spPr>
              <a:xfrm>
                <a:off x="6531518" y="6312334"/>
                <a:ext cx="1106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dirty="0"/>
                  <a:t>As </a:t>
                </a: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S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355813-AA1B-CD41-A701-C68F10BDE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518" y="6312334"/>
                <a:ext cx="1106329" cy="369332"/>
              </a:xfrm>
              <a:prstGeom prst="rect">
                <a:avLst/>
              </a:prstGeom>
              <a:blipFill>
                <a:blip r:embed="rId3"/>
                <a:stretch>
                  <a:fillRect l="-3409" t="-6667" b="-2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46B3FF2-3572-9646-996C-4840A4E3D09E}"/>
              </a:ext>
            </a:extLst>
          </p:cNvPr>
          <p:cNvSpPr/>
          <p:nvPr/>
        </p:nvSpPr>
        <p:spPr>
          <a:xfrm>
            <a:off x="8612454" y="5848166"/>
            <a:ext cx="3472284" cy="8311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75" lvl="1"/>
            <a:r>
              <a:rPr lang="en-US" sz="2400" dirty="0">
                <a:solidFill>
                  <a:schemeClr val="tx1"/>
                </a:solidFill>
              </a:rPr>
              <a:t>Mean value with respect to channel fading</a:t>
            </a:r>
          </a:p>
        </p:txBody>
      </p:sp>
    </p:spTree>
    <p:extLst>
      <p:ext uri="{BB962C8B-B14F-4D97-AF65-F5344CB8AC3E}">
        <p14:creationId xmlns:p14="http://schemas.microsoft.com/office/powerpoint/2010/main" val="289075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A4FB-4A14-384F-A915-557C0D18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A7F1B-1E1F-0344-9628-1B4EA86EC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Multipath propagation and Rayleigh fading</a:t>
            </a:r>
          </a:p>
          <a:p>
            <a:r>
              <a:rPr lang="en-SE" dirty="0"/>
              <a:t>Slow fading</a:t>
            </a:r>
          </a:p>
          <a:p>
            <a:pPr lvl="1"/>
            <a:r>
              <a:rPr lang="en-SE" dirty="0"/>
              <a:t>Outage probability</a:t>
            </a:r>
          </a:p>
          <a:p>
            <a:pPr lvl="1"/>
            <a:r>
              <a:rPr lang="en-SE" dirty="0"/>
              <a:t>Outage capacity</a:t>
            </a:r>
          </a:p>
          <a:p>
            <a:pPr lvl="1"/>
            <a:r>
              <a:rPr lang="en-SE" dirty="0"/>
              <a:t>Spatial diversity</a:t>
            </a:r>
          </a:p>
          <a:p>
            <a:r>
              <a:rPr lang="en-SE" dirty="0"/>
              <a:t>Fast fading</a:t>
            </a:r>
          </a:p>
          <a:p>
            <a:pPr lvl="1"/>
            <a:r>
              <a:rPr lang="en-SE" dirty="0"/>
              <a:t>Ergodic capacity</a:t>
            </a:r>
          </a:p>
          <a:p>
            <a:pPr lvl="1"/>
            <a:r>
              <a:rPr lang="en-SE" dirty="0"/>
              <a:t>Channel hardening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045CC-72F0-E94F-976C-842ED0320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4995-109A-ED4D-BE8B-14B579D00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744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30563-018B-8B48-B2B7-229A6FEF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Ergodic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060965-BF6B-4145-82FA-3FC767F445E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SE" dirty="0"/>
                  <a:t>This is called ergodic capacity: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sv-SE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v-SE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v-SE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sv-SE" i="1">
                                  <a:latin typeface="Cambria Math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sv-SE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charset="0"/>
                                </a:rPr>
                                <m:t>SNR</m:t>
                              </m:r>
                              <m:r>
                                <a:rPr lang="sv-SE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SE" dirty="0"/>
              </a:p>
              <a:p>
                <a:pPr lvl="1"/>
                <a:endParaRPr lang="en-SE" dirty="0"/>
              </a:p>
              <a:p>
                <a:pPr lvl="1"/>
                <a:r>
                  <a:rPr lang="en-SE" dirty="0"/>
                  <a:t>Deterministic: Transmitter knows it even if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SE" dirty="0"/>
                  <a:t> is unknown</a:t>
                </a:r>
              </a:p>
              <a:p>
                <a:pPr lvl="1"/>
                <a:r>
                  <a:rPr lang="en-SE" dirty="0"/>
                  <a:t>There are no outage issues!</a:t>
                </a:r>
              </a:p>
              <a:p>
                <a:pPr marL="0" indent="0">
                  <a:buNone/>
                </a:pPr>
                <a:endParaRPr lang="en-SE" dirty="0"/>
              </a:p>
              <a:p>
                <a:r>
                  <a:rPr lang="en-SE" dirty="0"/>
                  <a:t>Extension to SIMO case with channel: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sv-SE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v-SE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v-SE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sv-SE" i="1">
                                  <a:latin typeface="Cambria Math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sv-SE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b="1" i="1" smtClean="0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sv-SE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charset="0"/>
                                </a:rPr>
                                <m:t>SNR</m:t>
                              </m:r>
                              <m:r>
                                <a:rPr lang="sv-SE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060965-BF6B-4145-82FA-3FC767F44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55F96-EE59-DA41-8151-1FF6FD703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213FC-94F2-FB47-BC87-DA7729234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7363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EE42-5166-484F-9086-37F81C9D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Comparison with AWGN channel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B4D33AF-EA02-A241-AFCB-667D762E72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4823738" cy="4066288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SE" dirty="0"/>
                  <a:t>AWGN channel: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sv-SE" i="1">
                              <a:latin typeface="Cambria Math" charset="0"/>
                            </a:rPr>
                            <m:t>(1+</m:t>
                          </m:r>
                          <m:r>
                            <m:rPr>
                              <m:sty m:val="p"/>
                            </m:rPr>
                            <a:rPr lang="sv-SE">
                              <a:latin typeface="Cambria Math" charset="0"/>
                            </a:rPr>
                            <m:t>SNR</m:t>
                          </m:r>
                          <m:r>
                            <a:rPr lang="sv-SE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SE" dirty="0"/>
              </a:p>
              <a:p>
                <a:endParaRPr lang="en-SE" dirty="0"/>
              </a:p>
              <a:p>
                <a:pPr>
                  <a:spcAft>
                    <a:spcPts val="600"/>
                  </a:spcAft>
                </a:pPr>
                <a:r>
                  <a:rPr lang="en-SE" dirty="0"/>
                  <a:t>Rayleigh fading,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sv-SE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S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sv-SE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v-SE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v-SE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sv-SE" i="1">
                                  <a:latin typeface="Cambria Math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sv-SE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charset="0"/>
                                </a:rPr>
                                <m:t>SNR</m:t>
                              </m:r>
                              <m:r>
                                <a:rPr lang="sv-SE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B4D33AF-EA02-A241-AFCB-667D762E7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4823738" cy="4066288"/>
              </a:xfrm>
              <a:blipFill>
                <a:blip r:embed="rId2"/>
                <a:stretch>
                  <a:fillRect l="-1575" t="-21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7FC86-BBA9-3D4B-AC79-32E18C471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F930B-6D42-F340-B920-C85AFF53C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C51727-E392-FA4D-9D92-1188D9031942}"/>
              </a:ext>
            </a:extLst>
          </p:cNvPr>
          <p:cNvSpPr/>
          <p:nvPr/>
        </p:nvSpPr>
        <p:spPr>
          <a:xfrm>
            <a:off x="168812" y="6006905"/>
            <a:ext cx="11844997" cy="22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C2765A1-8CCA-9F4A-B3F8-DFEB80BF9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50" y="1709799"/>
            <a:ext cx="6493550" cy="51482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C537A3-8540-F345-9E85-E320858E709E}"/>
              </a:ext>
            </a:extLst>
          </p:cNvPr>
          <p:cNvSpPr/>
          <p:nvPr/>
        </p:nvSpPr>
        <p:spPr>
          <a:xfrm>
            <a:off x="644720" y="5027644"/>
            <a:ext cx="4577822" cy="8311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75" lvl="1"/>
            <a:r>
              <a:rPr lang="en-US" sz="2400" dirty="0">
                <a:solidFill>
                  <a:schemeClr val="tx1"/>
                </a:solidFill>
              </a:rPr>
              <a:t>Low SNR: Little difference</a:t>
            </a:r>
          </a:p>
          <a:p>
            <a:pPr marL="15875" lvl="1"/>
            <a:r>
              <a:rPr lang="en-US" sz="2400" dirty="0">
                <a:solidFill>
                  <a:schemeClr val="tx1"/>
                </a:solidFill>
              </a:rPr>
              <a:t>High SNR: Ergodic capacity is lower</a:t>
            </a:r>
          </a:p>
        </p:txBody>
      </p:sp>
    </p:spTree>
    <p:extLst>
      <p:ext uri="{BB962C8B-B14F-4D97-AF65-F5344CB8AC3E}">
        <p14:creationId xmlns:p14="http://schemas.microsoft.com/office/powerpoint/2010/main" val="331119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8D09C5-3C54-9149-8935-521A1F0E9B03}"/>
              </a:ext>
            </a:extLst>
          </p:cNvPr>
          <p:cNvSpPr/>
          <p:nvPr/>
        </p:nvSpPr>
        <p:spPr>
          <a:xfrm>
            <a:off x="168812" y="6006905"/>
            <a:ext cx="11844997" cy="22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D39D3-4C14-8C44-9628-8FDAFAF4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Jensen’s inequality and concave functions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418B118-C32E-E847-B05C-AFE37B257A8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For any random variable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charset="0"/>
                        <a:ea typeface="Cambria Math" charset="0"/>
                        <a:cs typeface="Cambria Math" charset="0"/>
                      </a:rPr>
                      <m:t>𝑧</m:t>
                    </m:r>
                  </m:oMath>
                </a14:m>
                <a:r>
                  <a:rPr lang="en-US" dirty="0"/>
                  <a:t> and concave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𝑓</m:t>
                    </m:r>
                    <m:r>
                      <a:rPr lang="en-US" i="1" dirty="0">
                        <a:latin typeface="Cambria Math" charset="0"/>
                      </a:rPr>
                      <m:t>(⋅)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sv-SE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sv-SE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sv-SE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sv-SE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r>
                            <a:rPr lang="sv-SE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sv-SE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sv-SE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sv-SE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𝔼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sv-SE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418B118-C32E-E847-B05C-AFE37B257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592CD-A47C-9544-ADD0-DC210578C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194F2-C140-7F49-BB46-C5F615ED9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22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C1FD3-5CF6-2247-A17D-FD4309CCB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581" y="2681823"/>
            <a:ext cx="6039892" cy="404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7AC25E0-A46B-BA48-A647-FB19CE91CC86}"/>
                  </a:ext>
                </a:extLst>
              </p:cNvPr>
              <p:cNvSpPr/>
              <p:nvPr/>
            </p:nvSpPr>
            <p:spPr>
              <a:xfrm>
                <a:off x="5588181" y="3279211"/>
                <a:ext cx="21063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  <m:r>
                        <a:rPr lang="sv-SE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>
                                <a:rPr lang="sv-S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7AC25E0-A46B-BA48-A647-FB19CE91C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81" y="3279211"/>
                <a:ext cx="210634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2A8166-BFCB-D144-A724-F4ED75C1C058}"/>
                  </a:ext>
                </a:extLst>
              </p:cNvPr>
              <p:cNvSpPr/>
              <p:nvPr/>
            </p:nvSpPr>
            <p:spPr>
              <a:xfrm>
                <a:off x="6641354" y="4396989"/>
                <a:ext cx="2521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  <m:r>
                        <a:rPr lang="sv-SE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sv-SE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sv-SE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1+1/</m:t>
                              </m:r>
                              <m:r>
                                <a:rPr lang="sv-S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2A8166-BFCB-D144-A724-F4ED75C1C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354" y="4396989"/>
                <a:ext cx="252152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2CBC19-C367-C548-B472-90D66DF99D12}"/>
              </a:ext>
            </a:extLst>
          </p:cNvPr>
          <p:cNvSpPr txBox="1"/>
          <p:nvPr/>
        </p:nvSpPr>
        <p:spPr>
          <a:xfrm>
            <a:off x="1113775" y="3355708"/>
            <a:ext cx="3321743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A function is concave if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>
                <a:latin typeface="Georgia"/>
                <a:cs typeface="Georgia"/>
              </a:rPr>
              <a:t>Any line between two </a:t>
            </a:r>
            <a:br>
              <a:rPr lang="en-US" sz="2000" dirty="0">
                <a:latin typeface="Georgia"/>
                <a:cs typeface="Georgia"/>
              </a:rPr>
            </a:br>
            <a:r>
              <a:rPr lang="en-US" sz="2000" dirty="0">
                <a:latin typeface="Georgia"/>
                <a:cs typeface="Georgia"/>
              </a:rPr>
              <a:t>points on the curve</a:t>
            </a:r>
            <a:br>
              <a:rPr lang="en-US" sz="2000" dirty="0">
                <a:latin typeface="Georgia"/>
                <a:cs typeface="Georgia"/>
              </a:rPr>
            </a:br>
            <a:r>
              <a:rPr lang="en-US" sz="2000" dirty="0">
                <a:latin typeface="Georgia"/>
                <a:cs typeface="Georgia"/>
              </a:rPr>
              <a:t>is below the curve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000" dirty="0">
                <a:latin typeface="Georgia"/>
                <a:cs typeface="Georgia"/>
              </a:rPr>
              <a:t>Second derivative </a:t>
            </a:r>
            <a:br>
              <a:rPr lang="en-US" sz="2000" dirty="0">
                <a:latin typeface="Georgia"/>
                <a:cs typeface="Georgia"/>
              </a:rPr>
            </a:br>
            <a:r>
              <a:rPr lang="en-US" sz="2000" dirty="0">
                <a:latin typeface="Georgia"/>
                <a:cs typeface="Georgia"/>
              </a:rPr>
              <a:t>is negative</a:t>
            </a:r>
          </a:p>
        </p:txBody>
      </p:sp>
    </p:spTree>
    <p:extLst>
      <p:ext uri="{BB962C8B-B14F-4D97-AF65-F5344CB8AC3E}">
        <p14:creationId xmlns:p14="http://schemas.microsoft.com/office/powerpoint/2010/main" val="413170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7D7D-2811-EC40-B066-5BF3C57B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Ergodic capacity with SIMO channel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4E6FEB-4C69-DC45-BAB8-FC81D2CF567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Can be used to prove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v-SE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 sz="200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2000" i="1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sv-SE" sz="2000">
                                      <a:latin typeface="Cambria Math" charset="0"/>
                                    </a:rPr>
                                    <m:t>SNR</m:t>
                                  </m:r>
                                </m:num>
                                <m:den>
                                  <m:r>
                                    <a:rPr lang="sv-SE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sv-SE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sv-S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sv-SE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sv-SE" sz="2000" b="1" i="1">
                                                  <a:latin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sv-SE" sz="2000" i="1">
                                              <a:latin typeface="Cambria Math" charset="0"/>
                                            </a:rPr>
                                            <m:t>−2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sv-SE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sv-SE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sv-SE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v-SE" sz="20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v-SE" sz="20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sz="2000" i="1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sv-S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sv-S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sz="2000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sv-SE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sv-SE" sz="2000">
                                      <a:latin typeface="Cambria Math" charset="0"/>
                                    </a:rPr>
                                    <m:t>SNR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sv-SE" sz="2000" i="1"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sv-SE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 sz="200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2000" i="1">
                                  <a:latin typeface="Cambria Math" charset="0"/>
                                </a:rPr>
                                <m:t>1+</m:t>
                              </m:r>
                              <m:r>
                                <a:rPr lang="sv-SE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𝔼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sv-S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sv-S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sz="2000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sv-SE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sv-SE" sz="2000">
                                  <a:latin typeface="Cambria Math" charset="0"/>
                                </a:rPr>
                                <m:t>SNR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Rayleigh fading with</a:t>
                </a:r>
                <a:r>
                  <a:rPr lang="sv-SE" dirty="0"/>
                  <a:t> </a:t>
                </a:r>
                <a14:m>
                  <m:oMath xmlns:m="http://schemas.openxmlformats.org/officeDocument/2006/math">
                    <m:r>
                      <a:rPr lang="sv-SE" b="1" i="1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dirty="0"/>
                  <a:t> having </a:t>
                </a:r>
                <a:r>
                  <a:rPr lang="en-US" dirty="0" err="1"/>
                  <a:t>i.i.d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𝐶𝑁</m:t>
                    </m:r>
                    <m:r>
                      <a:rPr lang="en-US" i="1" dirty="0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dirty="0"/>
                  <a:t> elements: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v-SE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 sz="200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2000" i="1">
                                  <a:latin typeface="Cambria Math" charset="0"/>
                                </a:rPr>
                                <m:t>1+</m:t>
                              </m:r>
                              <m:r>
                                <a:rPr lang="sv-SE" sz="200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sv-SE" sz="2000" i="1">
                                  <a:latin typeface="Cambria Math" charset="0"/>
                                </a:rPr>
                                <m:t>𝑀</m:t>
                              </m:r>
                              <m:r>
                                <a:rPr lang="sv-SE" sz="2000">
                                  <a:latin typeface="Cambria Math" charset="0"/>
                                </a:rPr>
                                <m:t>−1)</m:t>
                              </m:r>
                              <m:r>
                                <m:rPr>
                                  <m:sty m:val="p"/>
                                </m:rPr>
                                <a:rPr lang="sv-SE" sz="2000">
                                  <a:latin typeface="Cambria Math" charset="0"/>
                                </a:rPr>
                                <m:t>SNR</m:t>
                              </m:r>
                            </m:e>
                          </m:d>
                        </m:e>
                      </m:func>
                      <m:r>
                        <a:rPr lang="sv-SE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sv-SE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𝔼</m:t>
                      </m:r>
                      <m:d>
                        <m:dPr>
                          <m:begChr m:val="{"/>
                          <m:endChr m:val="}"/>
                          <m:ctrlPr>
                            <a:rPr lang="sv-SE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sv-SE" sz="20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sv-SE" sz="20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sz="2000" i="1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sv-S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sv-S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sz="2000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sv-SE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sv-SE" sz="2000">
                                      <a:latin typeface="Cambria Math" charset="0"/>
                                    </a:rPr>
                                    <m:t>SNR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sv-SE" sz="2000" i="1"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sv-SE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 sz="200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2000" i="1">
                                  <a:latin typeface="Cambria Math" charset="0"/>
                                </a:rPr>
                                <m:t>1+</m:t>
                              </m:r>
                              <m:r>
                                <a:rPr lang="sv-SE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  <m:r>
                                <a:rPr lang="sv-SE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sv-SE" sz="2000">
                                  <a:latin typeface="Cambria Math" charset="0"/>
                                </a:rPr>
                                <m:t>SNR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4E6FEB-4C69-DC45-BAB8-FC81D2CF5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3CE1E-8628-E44C-9BD7-F12664CBC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1F6FA-B5B6-6040-82D6-F612A2637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23</a:t>
            </a:fld>
            <a:endParaRPr 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EAE9BC-B81E-F546-9AA3-B2679F3F2A1B}"/>
                  </a:ext>
                </a:extLst>
              </p:cNvPr>
              <p:cNvSpPr/>
              <p:nvPr/>
            </p:nvSpPr>
            <p:spPr>
              <a:xfrm>
                <a:off x="7260940" y="5593613"/>
                <a:ext cx="41386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dirty="0"/>
                  <a:t>Line-of-sight channel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e>
                      <m:sup>
                        <m:r>
                          <a:rPr lang="sv-SE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sv-SE" i="1">
                        <a:latin typeface="Cambria Math" charset="0"/>
                      </a:rPr>
                      <m:t>=</m:t>
                    </m:r>
                    <m:r>
                      <a:rPr lang="sv-SE" i="1">
                        <a:latin typeface="Cambria Math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EAE9BC-B81E-F546-9AA3-B2679F3F2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940" y="5593613"/>
                <a:ext cx="4138633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EAE7A5-D723-D74A-A8D2-9A9A82B84D3E}"/>
              </a:ext>
            </a:extLst>
          </p:cNvPr>
          <p:cNvCxnSpPr>
            <a:cxnSpLocks/>
          </p:cNvCxnSpPr>
          <p:nvPr/>
        </p:nvCxnSpPr>
        <p:spPr>
          <a:xfrm flipH="1" flipV="1">
            <a:off x="9238972" y="4915395"/>
            <a:ext cx="136508" cy="6269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17FE2-179A-4740-B485-4B2ACFF3B572}"/>
                  </a:ext>
                </a:extLst>
              </p:cNvPr>
              <p:cNvSpPr/>
              <p:nvPr/>
            </p:nvSpPr>
            <p:spPr>
              <a:xfrm>
                <a:off x="1703129" y="5593613"/>
                <a:ext cx="45425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/>
                  <a:t>Line-of-sight channel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e>
                      <m:sup>
                        <m:r>
                          <a:rPr lang="sv-SE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sv-SE" i="1">
                        <a:latin typeface="Cambria Math" charset="0"/>
                      </a:rPr>
                      <m:t>=</m:t>
                    </m:r>
                    <m:r>
                      <a:rPr lang="sv-SE" i="1">
                        <a:latin typeface="Cambria Math" charset="0"/>
                      </a:rPr>
                      <m:t>𝑀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17FE2-179A-4740-B485-4B2ACFF3B5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129" y="5593613"/>
                <a:ext cx="4542590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85A9D9-9810-9C43-A41D-6424A3EE6FB6}"/>
              </a:ext>
            </a:extLst>
          </p:cNvPr>
          <p:cNvCxnSpPr>
            <a:cxnSpLocks/>
          </p:cNvCxnSpPr>
          <p:nvPr/>
        </p:nvCxnSpPr>
        <p:spPr>
          <a:xfrm flipV="1">
            <a:off x="3956814" y="4927600"/>
            <a:ext cx="90253" cy="6146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8F76AF-6209-D94D-B19E-51F1E6F6DEF2}"/>
                  </a:ext>
                </a:extLst>
              </p:cNvPr>
              <p:cNvSpPr/>
              <p:nvPr/>
            </p:nvSpPr>
            <p:spPr>
              <a:xfrm>
                <a:off x="9402699" y="3154884"/>
                <a:ext cx="24099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ea typeface="Cambria Math" charset="0"/>
                    <a:cs typeface="Cambria Math" charset="0"/>
                  </a:rPr>
                  <a:t>Jensen’s inequality with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8F76AF-6209-D94D-B19E-51F1E6F6D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699" y="3154884"/>
                <a:ext cx="2409955" cy="646331"/>
              </a:xfrm>
              <a:prstGeom prst="rect">
                <a:avLst/>
              </a:prstGeom>
              <a:blipFill>
                <a:blip r:embed="rId5"/>
                <a:stretch>
                  <a:fillRect l="-1047" t="-1923" r="-1571" b="-769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AFBA7FC-024C-4F47-B8D5-08FFF94EEC2A}"/>
                  </a:ext>
                </a:extLst>
              </p:cNvPr>
              <p:cNvSpPr/>
              <p:nvPr/>
            </p:nvSpPr>
            <p:spPr>
              <a:xfrm>
                <a:off x="1022513" y="3154884"/>
                <a:ext cx="25889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ea typeface="Cambria Math" charset="0"/>
                    <a:cs typeface="Cambria Math" charset="0"/>
                  </a:rPr>
                  <a:t>Jensen’s inequality with</a:t>
                </a: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1+1/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AFBA7FC-024C-4F47-B8D5-08FFF94EE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13" y="3154884"/>
                <a:ext cx="2588978" cy="646331"/>
              </a:xfrm>
              <a:prstGeom prst="rect">
                <a:avLst/>
              </a:prstGeom>
              <a:blipFill>
                <a:blip r:embed="rId6"/>
                <a:stretch>
                  <a:fillRect t="-1923" b="-769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72670E-BC93-2941-8EE7-CD27B0711EF0}"/>
              </a:ext>
            </a:extLst>
          </p:cNvPr>
          <p:cNvCxnSpPr>
            <a:cxnSpLocks/>
          </p:cNvCxnSpPr>
          <p:nvPr/>
        </p:nvCxnSpPr>
        <p:spPr>
          <a:xfrm flipH="1" flipV="1">
            <a:off x="8871688" y="2695027"/>
            <a:ext cx="577115" cy="45985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434AE5-D207-FB47-B2F2-4C7CDE455938}"/>
              </a:ext>
            </a:extLst>
          </p:cNvPr>
          <p:cNvCxnSpPr>
            <a:cxnSpLocks/>
          </p:cNvCxnSpPr>
          <p:nvPr/>
        </p:nvCxnSpPr>
        <p:spPr>
          <a:xfrm flipV="1">
            <a:off x="3150552" y="2888974"/>
            <a:ext cx="460939" cy="26591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66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D3D42E-0C8D-AF41-988E-11EBF43B5452}"/>
              </a:ext>
            </a:extLst>
          </p:cNvPr>
          <p:cNvSpPr/>
          <p:nvPr/>
        </p:nvSpPr>
        <p:spPr>
          <a:xfrm>
            <a:off x="168812" y="6006905"/>
            <a:ext cx="11844997" cy="22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B90C4-BA39-F040-890D-A889BA0B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D1DE1D-96EE-5942-840F-6AFDD6D809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3968221" cy="4066288"/>
              </a:xfrm>
            </p:spPr>
            <p:txBody>
              <a:bodyPr/>
              <a:lstStyle/>
              <a:p>
                <a:r>
                  <a:rPr lang="en-SE" dirty="0"/>
                  <a:t>Small </a:t>
                </a: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SE" dirty="0"/>
              </a:p>
              <a:p>
                <a:pPr lvl="1"/>
                <a:r>
                  <a:rPr lang="en-SE" dirty="0"/>
                  <a:t>Large loss from channel fading</a:t>
                </a:r>
              </a:p>
              <a:p>
                <a:endParaRPr lang="en-SE" dirty="0"/>
              </a:p>
              <a:p>
                <a:r>
                  <a:rPr lang="en-SE" dirty="0"/>
                  <a:t>Larger </a:t>
                </a: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SE" dirty="0"/>
              </a:p>
              <a:p>
                <a:pPr lvl="1"/>
                <a:r>
                  <a:rPr lang="en-SE" dirty="0"/>
                  <a:t>Small loss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D1DE1D-96EE-5942-840F-6AFDD6D809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3968221" cy="4066288"/>
              </a:xfrm>
              <a:blipFill>
                <a:blip r:embed="rId2"/>
                <a:stretch>
                  <a:fillRect l="-1917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AB490-07D8-614A-B256-37BE501C4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12428-2BE8-934B-9962-67FB56283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24</a:t>
            </a:fld>
            <a:endParaRPr lang="sv-SE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A0346B0-94C2-A84F-8251-ACAECC9F7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11" y="829733"/>
            <a:ext cx="7497522" cy="60282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D0DB22-712D-F54D-837E-F3067F2A787F}"/>
                  </a:ext>
                </a:extLst>
              </p:cNvPr>
              <p:cNvSpPr/>
              <p:nvPr/>
            </p:nvSpPr>
            <p:spPr>
              <a:xfrm>
                <a:off x="675458" y="4654043"/>
                <a:ext cx="3968221" cy="14331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5875" lvl="1" algn="ctr"/>
                <a:r>
                  <a:rPr lang="en-US" sz="2400" b="1" dirty="0">
                    <a:solidFill>
                      <a:schemeClr val="tx1"/>
                    </a:solidFill>
                  </a:rPr>
                  <a:t>Channel hardening:</a:t>
                </a:r>
              </a:p>
              <a:p>
                <a:pPr marL="15875" lvl="1" algn="ctr"/>
                <a:r>
                  <a:rPr lang="en-US" sz="24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large, no penalty from channel fading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D0DB22-712D-F54D-837E-F3067F2A7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58" y="4654043"/>
                <a:ext cx="3968221" cy="1433122"/>
              </a:xfrm>
              <a:prstGeom prst="rect">
                <a:avLst/>
              </a:prstGeom>
              <a:blipFill>
                <a:blip r:embed="rId4"/>
                <a:stretch>
                  <a:fillRect r="-3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16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8827-0CEA-C740-82AE-03682C38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F8993DD-9EAE-7F48-A151-CFDAE3F195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10853647" cy="4665986"/>
              </a:xfrm>
            </p:spPr>
            <p:txBody>
              <a:bodyPr/>
              <a:lstStyle/>
              <a:p>
                <a:r>
                  <a:rPr lang="en-US" b="1" dirty="0"/>
                  <a:t>Slow fading: </a:t>
                </a:r>
                <a:r>
                  <a:rPr lang="en-US" dirty="0"/>
                  <a:t>One realization per transmission</a:t>
                </a:r>
              </a:p>
              <a:p>
                <a:pPr lvl="1"/>
                <a:r>
                  <a:rPr lang="en-US" dirty="0"/>
                  <a:t>Outage probability, outage capacity</a:t>
                </a:r>
              </a:p>
              <a:p>
                <a:pPr lvl="1"/>
                <a:r>
                  <a:rPr lang="en-US" dirty="0"/>
                  <a:t>Reliability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Large performance loss</a:t>
                </a:r>
              </a:p>
              <a:p>
                <a:pPr lvl="1"/>
                <a:r>
                  <a:rPr lang="en-US" dirty="0"/>
                  <a:t>Multiple antennas give more reliability 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Fast fading: </a:t>
                </a:r>
                <a:r>
                  <a:rPr lang="en-US" dirty="0"/>
                  <a:t>Many realizations per transmission</a:t>
                </a:r>
              </a:p>
              <a:p>
                <a:pPr lvl="1"/>
                <a:r>
                  <a:rPr lang="en-US" dirty="0"/>
                  <a:t>Ergodic capacity with averaging over fading</a:t>
                </a:r>
              </a:p>
              <a:p>
                <a:pPr lvl="1"/>
                <a:r>
                  <a:rPr lang="en-US" dirty="0"/>
                  <a:t>No reliability issue, but performance loss</a:t>
                </a:r>
              </a:p>
              <a:p>
                <a:pPr lvl="1"/>
                <a:r>
                  <a:rPr lang="en-SE" dirty="0"/>
                  <a:t>Multiple antennas give </a:t>
                </a:r>
                <a:r>
                  <a:rPr lang="en-US" dirty="0"/>
                  <a:t>similar </a:t>
                </a:r>
                <a:br>
                  <a:rPr lang="en-US" dirty="0"/>
                </a:br>
                <a:r>
                  <a:rPr lang="en-US" dirty="0"/>
                  <a:t>capacity as with non-fading channels</a:t>
                </a:r>
              </a:p>
              <a:p>
                <a:pPr lvl="1"/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F8993DD-9EAE-7F48-A151-CFDAE3F19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10853647" cy="4665986"/>
              </a:xfrm>
              <a:blipFill>
                <a:blip r:embed="rId2"/>
                <a:stretch>
                  <a:fillRect l="-701" t="-190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4CCDA-2F26-0246-BBE7-2D9F9157B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5D02A-0F79-744C-8177-F58DE79D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3236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0827F5F-70A2-8847-826F-F024CC552B92}"/>
              </a:ext>
            </a:extLst>
          </p:cNvPr>
          <p:cNvSpPr txBox="1">
            <a:spLocks/>
          </p:cNvSpPr>
          <p:nvPr/>
        </p:nvSpPr>
        <p:spPr>
          <a:xfrm>
            <a:off x="2230585" y="2742997"/>
            <a:ext cx="7897090" cy="3879474"/>
          </a:xfrm>
          <a:prstGeom prst="rect">
            <a:avLst/>
          </a:prstGeom>
        </p:spPr>
        <p:txBody>
          <a:bodyPr vert="horz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pPr algn="ctr"/>
            <a:br>
              <a:rPr lang="en-US" dirty="0"/>
            </a:br>
            <a:r>
              <a:rPr lang="en-US" sz="4100" b="1" dirty="0"/>
              <a:t>Multiple Antenna Communications</a:t>
            </a:r>
            <a:endParaRPr lang="en-US" b="1" dirty="0"/>
          </a:p>
          <a:p>
            <a:pPr algn="ctr"/>
            <a:endParaRPr lang="en-US" b="1" dirty="0"/>
          </a:p>
          <a:p>
            <a:pPr algn="ctr">
              <a:spcAft>
                <a:spcPts val="600"/>
              </a:spcAft>
            </a:pPr>
            <a:r>
              <a:rPr lang="en-US" sz="2900" dirty="0"/>
              <a:t>Lecture 3:</a:t>
            </a: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900" b="1" dirty="0"/>
              <a:t>Fading Channels and Related Capacity Concepts</a:t>
            </a:r>
          </a:p>
          <a:p>
            <a:pPr algn="ctr"/>
            <a:endParaRPr lang="en-US" sz="2900" dirty="0"/>
          </a:p>
          <a:p>
            <a:pPr algn="ctr"/>
            <a:r>
              <a:rPr lang="en-US" sz="2900" i="1" dirty="0"/>
              <a:t>Emil Björnson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755F-E0CF-0349-AD91-2C8C7D91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706" y="-347447"/>
            <a:ext cx="11192092" cy="54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0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1438-E090-D441-BFF0-606D3D4D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Multipath propagation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F1B47A-C7C7-A745-97D0-30ACB7828A4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4603152"/>
                <a:ext cx="10853647" cy="1530361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Channel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propagation paths: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v-S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F1B47A-C7C7-A745-97D0-30ACB7828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4603152"/>
                <a:ext cx="10853647" cy="1530361"/>
              </a:xfrm>
              <a:blipFill>
                <a:blip r:embed="rId2"/>
                <a:stretch>
                  <a:fillRect l="-701" t="-54545" b="-11322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5B118-36C4-094C-BF33-77F1296A5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E3D46-B97E-8040-9CA1-1A21880F7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0E2C8FF-2075-7D47-B6DE-A0F3E687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22" y="1605269"/>
            <a:ext cx="7373230" cy="2983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3AAA2-FA28-874F-BD3A-2EEEA44117D0}"/>
              </a:ext>
            </a:extLst>
          </p:cNvPr>
          <p:cNvSpPr txBox="1"/>
          <p:nvPr/>
        </p:nvSpPr>
        <p:spPr>
          <a:xfrm>
            <a:off x="5044462" y="6312334"/>
            <a:ext cx="210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Channel attenuation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FC69A-2A82-684F-A158-28A22BE12BEF}"/>
              </a:ext>
            </a:extLst>
          </p:cNvPr>
          <p:cNvSpPr txBox="1"/>
          <p:nvPr/>
        </p:nvSpPr>
        <p:spPr>
          <a:xfrm>
            <a:off x="8243668" y="5474179"/>
            <a:ext cx="19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Reference distance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B93C26-7D7C-3A48-8F31-F56F12D4C919}"/>
              </a:ext>
            </a:extLst>
          </p:cNvPr>
          <p:cNvCxnSpPr>
            <a:cxnSpLocks/>
          </p:cNvCxnSpPr>
          <p:nvPr/>
        </p:nvCxnSpPr>
        <p:spPr>
          <a:xfrm flipH="1" flipV="1">
            <a:off x="7691461" y="5293148"/>
            <a:ext cx="552207" cy="2776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D2F8E0-542F-9E46-A855-DFE6C4ABCAE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096000" y="5711687"/>
            <a:ext cx="66261" cy="60064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31BDC0-3996-E340-AB36-48072DE2DD6E}"/>
              </a:ext>
            </a:extLst>
          </p:cNvPr>
          <p:cNvCxnSpPr>
            <a:cxnSpLocks/>
          </p:cNvCxnSpPr>
          <p:nvPr/>
        </p:nvCxnSpPr>
        <p:spPr>
          <a:xfrm flipH="1" flipV="1">
            <a:off x="7471631" y="5630710"/>
            <a:ext cx="236432" cy="6816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E2095A-BB88-E947-A52F-3153DFC052C7}"/>
              </a:ext>
            </a:extLst>
          </p:cNvPr>
          <p:cNvSpPr txBox="1"/>
          <p:nvPr/>
        </p:nvSpPr>
        <p:spPr>
          <a:xfrm>
            <a:off x="7452721" y="6312334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Wavelength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0E8794-BA59-3C49-9F62-CF347EFFDFDE}"/>
              </a:ext>
            </a:extLst>
          </p:cNvPr>
          <p:cNvSpPr/>
          <p:nvPr/>
        </p:nvSpPr>
        <p:spPr>
          <a:xfrm>
            <a:off x="9598335" y="2203241"/>
            <a:ext cx="2356599" cy="1154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E" sz="2400" dirty="0">
                <a:solidFill>
                  <a:schemeClr val="tx1"/>
                </a:solidFill>
              </a:rPr>
              <a:t>Non-line-of-sight channel: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400" dirty="0">
                <a:solidFill>
                  <a:schemeClr val="tx1"/>
                </a:solidFill>
              </a:rPr>
              <a:t>Scattering</a:t>
            </a:r>
          </a:p>
        </p:txBody>
      </p:sp>
    </p:spTree>
    <p:extLst>
      <p:ext uri="{BB962C8B-B14F-4D97-AF65-F5344CB8AC3E}">
        <p14:creationId xmlns:p14="http://schemas.microsoft.com/office/powerpoint/2010/main" val="389304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AA27-FC97-2547-B2C4-8F152730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Multipath fading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77E8FD-98EA-9340-B4E2-A31D2AD2F95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4679739" cy="4066288"/>
              </a:xfrm>
            </p:spPr>
            <p:txBody>
              <a:bodyPr/>
              <a:lstStyle/>
              <a:p>
                <a:r>
                  <a:rPr lang="en-SE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sv-SE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(0,2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SE" dirty="0"/>
                  <a:t>)</a:t>
                </a:r>
              </a:p>
              <a:p>
                <a:pPr marL="457200" lvl="1" indent="0">
                  <a:buNone/>
                </a:pPr>
                <a:endParaRPr lang="en-SE" dirty="0"/>
              </a:p>
              <a:p>
                <a:pPr>
                  <a:spcAft>
                    <a:spcPts val="1200"/>
                  </a:spcAft>
                </a:pPr>
                <a:r>
                  <a:rPr lang="en-SE" dirty="0"/>
                  <a:t>Channel magnitude: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sv-S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sv-S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v-S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rad>
                              <m:sSup>
                                <m:sSup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sSub>
                                    <m:sSub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77E8FD-98EA-9340-B4E2-A31D2AD2F9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4679739" cy="4066288"/>
              </a:xfrm>
              <a:blipFill>
                <a:blip r:embed="rId2"/>
                <a:stretch>
                  <a:fillRect l="-1622" t="-2181" b="-342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1892C-7257-6B47-BD2E-9F993CCA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48225-37E1-C84E-8040-E8F345BDC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FA24D-8390-A34B-A719-5E8384820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5"/>
          <a:stretch/>
        </p:blipFill>
        <p:spPr>
          <a:xfrm>
            <a:off x="5527653" y="733864"/>
            <a:ext cx="6664347" cy="5334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EFC62B-AA17-DA4F-A662-23F150536550}"/>
              </a:ext>
            </a:extLst>
          </p:cNvPr>
          <p:cNvCxnSpPr>
            <a:cxnSpLocks/>
          </p:cNvCxnSpPr>
          <p:nvPr/>
        </p:nvCxnSpPr>
        <p:spPr>
          <a:xfrm flipH="1" flipV="1">
            <a:off x="10871766" y="1148733"/>
            <a:ext cx="118216" cy="78914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B52B50-1C27-6348-B2CF-ED7094F55D5A}"/>
                  </a:ext>
                </a:extLst>
              </p:cNvPr>
              <p:cNvSpPr txBox="1"/>
              <p:nvPr/>
            </p:nvSpPr>
            <p:spPr>
              <a:xfrm>
                <a:off x="10210555" y="2012497"/>
                <a:ext cx="16306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Approximation: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SE" i="1" dirty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sv-SE" b="0" i="1" dirty="0" smtClean="0">
                          <a:latin typeface="Cambria Math" panose="02040503050406030204" pitchFamily="18" charset="0"/>
                        </a:rPr>
                        <m:t>𝐶𝑁</m:t>
                      </m:r>
                      <m:d>
                        <m:d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dirty="0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B52B50-1C27-6348-B2CF-ED7094F55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555" y="2012497"/>
                <a:ext cx="1630639" cy="646331"/>
              </a:xfrm>
              <a:prstGeom prst="rect">
                <a:avLst/>
              </a:prstGeom>
              <a:blipFill>
                <a:blip r:embed="rId4"/>
                <a:stretch>
                  <a:fillRect l="-3125" t="-1923" r="-2344" b="-384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4F40F4-C5F2-A749-9719-185DB8E4546E}"/>
              </a:ext>
            </a:extLst>
          </p:cNvPr>
          <p:cNvCxnSpPr/>
          <p:nvPr/>
        </p:nvCxnSpPr>
        <p:spPr>
          <a:xfrm flipV="1">
            <a:off x="7840133" y="3572933"/>
            <a:ext cx="0" cy="18118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854AE9-07EA-1041-AEF7-1C6C0128E034}"/>
              </a:ext>
            </a:extLst>
          </p:cNvPr>
          <p:cNvCxnSpPr>
            <a:cxnSpLocks/>
          </p:cNvCxnSpPr>
          <p:nvPr/>
        </p:nvCxnSpPr>
        <p:spPr>
          <a:xfrm flipH="1" flipV="1">
            <a:off x="6451600" y="3591425"/>
            <a:ext cx="138853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CF035F-B1B0-B447-8EA2-0670C904CBDE}"/>
                  </a:ext>
                </a:extLst>
              </p:cNvPr>
              <p:cNvSpPr txBox="1"/>
              <p:nvPr/>
            </p:nvSpPr>
            <p:spPr>
              <a:xfrm>
                <a:off x="7656140" y="530765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CF035F-B1B0-B447-8EA2-0670C904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0" y="5307656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0958A0-A39B-0248-BDAF-386384CAAA5A}"/>
                  </a:ext>
                </a:extLst>
              </p:cNvPr>
              <p:cNvSpPr txBox="1"/>
              <p:nvPr/>
            </p:nvSpPr>
            <p:spPr>
              <a:xfrm>
                <a:off x="6336637" y="3194191"/>
                <a:ext cx="1367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E" i="1" dirty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SE" i="1" dirty="0" smtClean="0">
                          <a:latin typeface="Cambria Math" panose="02040503050406030204" pitchFamily="18" charset="0"/>
                        </a:rPr>
                        <m:t>⁡{</m:t>
                      </m:r>
                      <m:d>
                        <m:dPr>
                          <m:begChr m:val="|"/>
                          <m:endChr m:val="|"/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sv-SE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sv-SE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E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0958A0-A39B-0248-BDAF-386384CAA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637" y="3194191"/>
                <a:ext cx="1367618" cy="369332"/>
              </a:xfrm>
              <a:prstGeom prst="rect">
                <a:avLst/>
              </a:prstGeom>
              <a:blipFill>
                <a:blip r:embed="rId6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29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4DA6-9CE9-A942-90F3-4EA1BC3B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Rich scattering: Rayleigh fading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BA2421-2AEC-124C-AD2F-BFBF3781AD6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4281024"/>
                <a:ext cx="10853647" cy="1967375"/>
              </a:xfrm>
            </p:spPr>
            <p:txBody>
              <a:bodyPr/>
              <a:lstStyle/>
              <a:p>
                <a:r>
                  <a:rPr lang="en-US" dirty="0"/>
                  <a:t>Rich multipath propagation: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v-S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sv-S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sv-S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v-S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sv-S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sv-S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sv-S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sv-S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v-S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sv-S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sv-S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sv-S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v-S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sv-SE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sv-S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sv-S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func>
                    <m:sSub>
                      <m:sSubPr>
                        <m:ctrlPr>
                          <a:rPr lang="sv-S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sv-S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sv-S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sv-SE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v-SE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sv-SE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Very large number paths: Gaussian distribution</a:t>
                </a:r>
              </a:p>
              <a:p>
                <a:pPr lvl="1"/>
                <a:r>
                  <a:rPr lang="en-US" dirty="0"/>
                  <a:t>Channel response: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sv-SE" i="1">
                        <a:latin typeface="Cambria Math" charset="0"/>
                      </a:rPr>
                      <m:t>∼</m:t>
                    </m:r>
                    <m:r>
                      <a:rPr lang="sv-SE" i="1">
                        <a:latin typeface="Cambria Math" charset="0"/>
                      </a:rPr>
                      <m:t>𝐶𝑁</m:t>
                    </m:r>
                    <m:r>
                      <a:rPr lang="sv-SE" i="1">
                        <a:latin typeface="Cambria Math" charset="0"/>
                      </a:rPr>
                      <m:t>(0,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sv-SE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Called </a:t>
                </a:r>
                <a:r>
                  <a:rPr lang="en-US" i="1" dirty="0"/>
                  <a:t>Rayleigh fading </a:t>
                </a: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sv-SE">
                        <a:latin typeface="Cambria Math" charset="0"/>
                      </a:rPr>
                      <m:t>|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sv-SE" i="1">
                        <a:latin typeface="Cambria Math" charset="0"/>
                      </a:rPr>
                      <m:t>|∼</m:t>
                    </m:r>
                    <m:r>
                      <m:rPr>
                        <m:sty m:val="p"/>
                      </m:rPr>
                      <a:rPr lang="sv-SE">
                        <a:latin typeface="Cambria Math" charset="0"/>
                      </a:rPr>
                      <m:t>Rayleigh</m:t>
                    </m:r>
                    <m:r>
                      <a:rPr lang="sv-SE" i="1">
                        <a:latin typeface="Cambria Math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sv-SE" i="1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sv-SE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BA2421-2AEC-124C-AD2F-BFBF3781A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4281024"/>
                <a:ext cx="10853647" cy="1967375"/>
              </a:xfrm>
              <a:blipFill>
                <a:blip r:embed="rId2"/>
                <a:stretch>
                  <a:fillRect l="-701" t="-25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01EAD-0A0C-2C40-A047-716CB14B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871FC-359E-7642-9B17-46B5EA4A1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5</a:t>
            </a:fld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7731C-62BC-2645-8CA5-2CF7D9837EA1}"/>
                  </a:ext>
                </a:extLst>
              </p:cNvPr>
              <p:cNvSpPr/>
              <p:nvPr/>
            </p:nvSpPr>
            <p:spPr>
              <a:xfrm>
                <a:off x="1844273" y="1665991"/>
                <a:ext cx="8503453" cy="24558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Central limit theorem</a:t>
                </a: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be a sequence of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real-valued independent and identically distributed random variables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.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r>
                  <a:rPr lang="en-US" sz="2200" dirty="0">
                    <a:solidFill>
                      <a:schemeClr val="tx1"/>
                    </a:solidFill>
                  </a:rPr>
                  <a:t>converges to a standard Gaussian distribution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57731C-62BC-2645-8CA5-2CF7D9837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73" y="1665991"/>
                <a:ext cx="8503453" cy="2455843"/>
              </a:xfrm>
              <a:prstGeom prst="rect">
                <a:avLst/>
              </a:prstGeom>
              <a:blipFill>
                <a:blip r:embed="rId3"/>
                <a:stretch>
                  <a:fillRect l="-744" t="-510" r="-149" b="-5153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35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5DB6E5-CA64-1D4B-BE8F-A12AD53C11F4}"/>
              </a:ext>
            </a:extLst>
          </p:cNvPr>
          <p:cNvSpPr/>
          <p:nvPr/>
        </p:nvSpPr>
        <p:spPr>
          <a:xfrm>
            <a:off x="168812" y="6006905"/>
            <a:ext cx="11844997" cy="22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44FE39-3FC4-164F-B83A-347228D2E8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Rayleigh fading, </a:t>
                </a:r>
                <a14:m>
                  <m:oMath xmlns:m="http://schemas.openxmlformats.org/officeDocument/2006/math">
                    <m:r>
                      <a:rPr lang="sv-SE">
                        <a:latin typeface="Cambria Math" charset="0"/>
                      </a:rPr>
                      <m:t>|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sv-SE" i="1">
                        <a:latin typeface="Cambria Math" charset="0"/>
                      </a:rPr>
                      <m:t>|∼</m:t>
                    </m:r>
                    <m:r>
                      <m:rPr>
                        <m:sty m:val="p"/>
                      </m:rPr>
                      <a:rPr lang="sv-SE">
                        <a:latin typeface="Cambria Math" charset="0"/>
                      </a:rPr>
                      <m:t>Rayleigh</m:t>
                    </m:r>
                    <m:r>
                      <a:rPr lang="sv-SE" i="1">
                        <a:latin typeface="Cambria Math" charset="0"/>
                      </a:rPr>
                      <m:t>(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sv-SE" i="1">
                        <a:latin typeface="Cambria Math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sv-SE" i="1">
                            <a:latin typeface="Cambria Math" charset="0"/>
                          </a:rPr>
                          <m:t>2</m:t>
                        </m:r>
                      </m:e>
                    </m:rad>
                    <m:r>
                      <a:rPr lang="sv-SE" i="1">
                        <a:latin typeface="Cambria Math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44FE39-3FC4-164F-B83A-347228D2E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37" t="-12121" b="-303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A5162B-204A-334E-8A5B-AA20FF97F98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3950506" cy="4066288"/>
              </a:xfrm>
            </p:spPr>
            <p:txBody>
              <a:bodyPr/>
              <a:lstStyle/>
              <a:p>
                <a:r>
                  <a:rPr lang="en-US" dirty="0"/>
                  <a:t>Amplitude of channel changes over time</a:t>
                </a:r>
              </a:p>
              <a:p>
                <a:endParaRPr lang="en-SE" dirty="0"/>
              </a:p>
              <a:p>
                <a:endParaRPr lang="en-SE" dirty="0"/>
              </a:p>
              <a:p>
                <a:endParaRPr lang="en-SE" dirty="0"/>
              </a:p>
              <a:p>
                <a:endParaRPr lang="en-SE" dirty="0"/>
              </a:p>
              <a:p>
                <a:endParaRPr lang="en-SE" dirty="0"/>
              </a:p>
              <a:p>
                <a:endParaRPr lang="en-SE" dirty="0"/>
              </a:p>
              <a:p>
                <a:r>
                  <a:rPr lang="en-SE" dirty="0"/>
                  <a:t>In this case: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sv-SE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𝐶𝑁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A5162B-204A-334E-8A5B-AA20FF97F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3950506" cy="4066288"/>
              </a:xfrm>
              <a:blipFill>
                <a:blip r:embed="rId3"/>
                <a:stretch>
                  <a:fillRect l="-1917" t="-21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065FE-91F0-7A45-BD19-A0BC609CD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1C191-BA9C-D64A-8771-AF6D0D37A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D9BFE5-7A4D-BD4B-9A1E-F56FD316E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0"/>
          <a:stretch/>
        </p:blipFill>
        <p:spPr>
          <a:xfrm>
            <a:off x="5000285" y="1702191"/>
            <a:ext cx="7112000" cy="50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74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63986F-EB38-F040-A444-81A73C5586E0}"/>
              </a:ext>
            </a:extLst>
          </p:cNvPr>
          <p:cNvSpPr/>
          <p:nvPr/>
        </p:nvSpPr>
        <p:spPr>
          <a:xfrm>
            <a:off x="168812" y="6006905"/>
            <a:ext cx="11844997" cy="225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C9E84-CA9F-2145-9C95-A19152C4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Rayleigh fading, zooming in on tail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18ECF-7225-E64D-A93C-2021714E8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830357"/>
            <a:ext cx="3190851" cy="4066288"/>
          </a:xfrm>
        </p:spPr>
        <p:txBody>
          <a:bodyPr/>
          <a:lstStyle/>
          <a:p>
            <a:r>
              <a:rPr lang="en-US" dirty="0"/>
              <a:t>Risk of very small channel gain</a:t>
            </a:r>
          </a:p>
          <a:p>
            <a:pPr marL="0" indent="0">
              <a:buNone/>
            </a:pPr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5C8D7-20A4-BD47-883A-B73AE30E3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7EFCA-99BC-3242-AD5B-DA5C277E3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BB89B70-1477-6940-903C-5A7AD3683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739" y="1760103"/>
            <a:ext cx="6424705" cy="50276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39EF3F-AFF3-4F49-94A0-E639E8E8E0BD}"/>
              </a:ext>
            </a:extLst>
          </p:cNvPr>
          <p:cNvSpPr/>
          <p:nvPr/>
        </p:nvSpPr>
        <p:spPr>
          <a:xfrm>
            <a:off x="431579" y="4153864"/>
            <a:ext cx="4077116" cy="1298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E" sz="2400" dirty="0">
                <a:solidFill>
                  <a:schemeClr val="tx1"/>
                </a:solidFill>
              </a:rPr>
              <a:t>Two issues: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400" dirty="0">
                <a:solidFill>
                  <a:schemeClr val="tx1"/>
                </a:solidFill>
              </a:rPr>
              <a:t>Variations in channel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400" dirty="0">
                <a:solidFill>
                  <a:schemeClr val="tx1"/>
                </a:solidFill>
              </a:rPr>
              <a:t>Unpredictable</a:t>
            </a:r>
          </a:p>
        </p:txBody>
      </p:sp>
    </p:spTree>
    <p:extLst>
      <p:ext uri="{BB962C8B-B14F-4D97-AF65-F5344CB8AC3E}">
        <p14:creationId xmlns:p14="http://schemas.microsoft.com/office/powerpoint/2010/main" val="267992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65AF-675B-5B4E-9E20-E76DA430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of fading channel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68CDB5-5603-B14A-A5DD-616AB50FEFC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AWGN channel with a random channel response </a:t>
                </a:r>
                <a14:m>
                  <m:oMath xmlns:m="http://schemas.openxmlformats.org/officeDocument/2006/math">
                    <m:r>
                      <a:rPr lang="sv-SE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sv-SE" i="1" dirty="0">
                        <a:latin typeface="Cambria Math" charset="0"/>
                      </a:rPr>
                      <m:t>[</m:t>
                    </m:r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sv-SE" i="1" dirty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sv-SE" i="1">
                          <a:latin typeface="Cambria Math" charset="0"/>
                        </a:rPr>
                        <m:t>=</m:t>
                      </m:r>
                      <m:r>
                        <a:rPr lang="sv-S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sv-SE" i="1">
                          <a:latin typeface="Cambria Math" charset="0"/>
                        </a:rPr>
                        <m:t>[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sv-SE" i="1">
                          <a:latin typeface="Cambria Math" charset="0"/>
                        </a:rPr>
                        <m:t>]⋅</m:t>
                      </m:r>
                      <m:r>
                        <a:rPr lang="sv-SE" i="1">
                          <a:latin typeface="Cambria Math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sv-SE" i="1">
                          <a:latin typeface="Cambria Math" charset="0"/>
                        </a:rPr>
                        <m:t>+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i="1">
                          <a:latin typeface="Cambria Math" charset="0"/>
                        </a:rPr>
                        <m:t>[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sv-SE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sv-SE" i="1" dirty="0">
                        <a:latin typeface="Cambria Math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sv-S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sv-SE" i="1" dirty="0">
                        <a:latin typeface="Cambria Math" charset="0"/>
                      </a:rPr>
                      <m:t>∼</m:t>
                    </m:r>
                    <m:r>
                      <a:rPr lang="sv-SE" i="1" dirty="0">
                        <a:latin typeface="Cambria Math" charset="0"/>
                      </a:rPr>
                      <m:t>𝐶𝑁</m:t>
                    </m:r>
                    <m:r>
                      <a:rPr lang="sv-SE" i="1" dirty="0">
                        <a:latin typeface="Cambria Math" charset="0"/>
                      </a:rPr>
                      <m:t>(0,</m:t>
                    </m:r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sv-SE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energy per sample: </a:t>
                </a:r>
                <a14:m>
                  <m:oMath xmlns:m="http://schemas.openxmlformats.org/officeDocument/2006/math"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sv-SE" i="1" dirty="0">
                        <a:latin typeface="Cambria Math" charset="0"/>
                      </a:rPr>
                      <m:t>=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charset="0"/>
                      </a:rPr>
                      <m:t>/</m:t>
                    </m:r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sv-S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sv-SE" i="1" dirty="0">
                        <a:latin typeface="Cambria Math" charset="0"/>
                      </a:rPr>
                      <m:t>∼</m:t>
                    </m:r>
                    <m:r>
                      <a:rPr lang="sv-SE" i="1" dirty="0">
                        <a:latin typeface="Cambria Math" charset="0"/>
                      </a:rPr>
                      <m:t>𝐶𝑁</m:t>
                    </m:r>
                    <m:r>
                      <a:rPr lang="sv-SE" i="1" dirty="0">
                        <a:latin typeface="Cambria Math" charset="0"/>
                      </a:rPr>
                      <m:t>(0,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sv-SE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Two categories:</a:t>
                </a:r>
              </a:p>
              <a:p>
                <a:pPr marL="679450" lvl="1" indent="-209550"/>
                <a:r>
                  <a:rPr lang="en-US" dirty="0"/>
                  <a:t>Slow fading: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dirty="0"/>
                  <a:t> takes one realization during communication</a:t>
                </a:r>
              </a:p>
              <a:p>
                <a:pPr marL="679450" lvl="1" indent="-209550"/>
                <a:r>
                  <a:rPr lang="en-US" dirty="0"/>
                  <a:t>Fast fading: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dirty="0"/>
                  <a:t> takes “all” realizations during communication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68CDB5-5603-B14A-A5DD-616AB50FEF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B85BE-9962-FF4B-A20A-1E725F316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0ED87-90D1-7641-AC12-60032DBDD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04DFA-FFAB-F943-9C9B-B67BAE348F42}"/>
              </a:ext>
            </a:extLst>
          </p:cNvPr>
          <p:cNvSpPr/>
          <p:nvPr/>
        </p:nvSpPr>
        <p:spPr>
          <a:xfrm>
            <a:off x="3371642" y="5858774"/>
            <a:ext cx="5448716" cy="5728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Reality might be somewhere in between</a:t>
            </a:r>
          </a:p>
        </p:txBody>
      </p:sp>
    </p:spTree>
    <p:extLst>
      <p:ext uri="{BB962C8B-B14F-4D97-AF65-F5344CB8AC3E}">
        <p14:creationId xmlns:p14="http://schemas.microsoft.com/office/powerpoint/2010/main" val="274141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2D58-B317-5C4B-80B5-85069FE2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Slow fading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21B0CA8-F57B-5F4D-8465-AE353B3226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Received signal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sv-SE" i="1">
                          <a:latin typeface="Cambria Math" charset="0"/>
                        </a:rPr>
                        <m:t>=</m:t>
                      </m:r>
                      <m:r>
                        <a:rPr lang="sv-SE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sv-SE" i="1">
                          <a:latin typeface="Cambria Math" charset="0"/>
                        </a:rPr>
                        <m:t>⋅</m:t>
                      </m:r>
                      <m:r>
                        <a:rPr lang="sv-SE" i="1">
                          <a:latin typeface="Cambria Math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sv-SE" i="1">
                          <a:latin typeface="Cambria Math" charset="0"/>
                        </a:rPr>
                        <m:t>+</m:t>
                      </m:r>
                      <m:r>
                        <a:rPr lang="sv-SE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i="1">
                          <a:latin typeface="Cambria Math" charset="0"/>
                        </a:rPr>
                        <m:t>[</m:t>
                      </m:r>
                      <m:r>
                        <a:rPr lang="sv-SE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sv-SE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Fixed channel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sv-SE" i="1">
                        <a:latin typeface="Cambria Math" charset="0"/>
                      </a:rPr>
                      <m:t>=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for the entire transmission</a:t>
                </a:r>
              </a:p>
              <a:p>
                <a:pPr lvl="1"/>
                <a:r>
                  <a:rPr lang="en-US" dirty="0"/>
                  <a:t>Assumption: Receiver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but not the transmitter</a:t>
                </a:r>
              </a:p>
              <a:p>
                <a:pPr>
                  <a:spcBef>
                    <a:spcPts val="1500"/>
                  </a:spcBef>
                  <a:spcAft>
                    <a:spcPts val="600"/>
                  </a:spcAft>
                </a:pPr>
                <a:endParaRPr lang="en-US" dirty="0"/>
              </a:p>
              <a:p>
                <a:pPr>
                  <a:spcBef>
                    <a:spcPts val="1500"/>
                  </a:spcBef>
                  <a:spcAft>
                    <a:spcPts val="600"/>
                  </a:spcAft>
                </a:pPr>
                <a:r>
                  <a:rPr lang="en-US" dirty="0"/>
                  <a:t>Capacity for a realization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𝑔</m:t>
                          </m:r>
                        </m:sub>
                      </m:sSub>
                      <m:r>
                        <a:rPr lang="sv-SE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sv-SE" i="1">
                              <a:latin typeface="Cambria Math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sv-SE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sv-SE">
                              <a:latin typeface="Cambria Math" charset="0"/>
                            </a:rPr>
                            <m:t>SNR</m:t>
                          </m:r>
                          <m:r>
                            <a:rPr lang="sv-SE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sv-SE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21B0CA8-F57B-5F4D-8465-AE353B3226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5B6E5-10D5-5946-A929-DECD00599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568E4-DB08-F44F-8BAC-D3E7244D0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2CC6EB-76AC-F447-877E-6A852EA9B810}"/>
                  </a:ext>
                </a:extLst>
              </p:cNvPr>
              <p:cNvSpPr/>
              <p:nvPr/>
            </p:nvSpPr>
            <p:spPr>
              <a:xfrm>
                <a:off x="3100061" y="5543811"/>
                <a:ext cx="5991877" cy="95318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E" sz="2400" dirty="0">
                    <a:solidFill>
                      <a:schemeClr val="tx1"/>
                    </a:solidFill>
                  </a:rPr>
                  <a:t>Transmitter does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b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endParaRPr lang="sv-SE" sz="24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 algn="ctr"/>
                <a:r>
                  <a:rPr lang="en-SE" sz="2400" dirty="0">
                    <a:solidFill>
                      <a:schemeClr val="tx1"/>
                    </a:solidFill>
                  </a:rPr>
                  <a:t>Cannot encode the data to achieve it!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2CC6EB-76AC-F447-877E-6A852EA9B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61" y="5543811"/>
                <a:ext cx="5991877" cy="953189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2DA238-F87A-D14C-B0B2-D32F47B2CD36}"/>
              </a:ext>
            </a:extLst>
          </p:cNvPr>
          <p:cNvCxnSpPr>
            <a:cxnSpLocks/>
          </p:cNvCxnSpPr>
          <p:nvPr/>
        </p:nvCxnSpPr>
        <p:spPr>
          <a:xfrm flipH="1">
            <a:off x="7512149" y="4445391"/>
            <a:ext cx="379826" cy="3657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B2EAB2-24AA-9F49-961D-4C322D231309}"/>
                  </a:ext>
                </a:extLst>
              </p:cNvPr>
              <p:cNvSpPr txBox="1"/>
              <p:nvPr/>
            </p:nvSpPr>
            <p:spPr>
              <a:xfrm>
                <a:off x="7877907" y="4155128"/>
                <a:ext cx="739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sv-SE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sv-S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sv-S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B2EAB2-24AA-9F49-961D-4C322D231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907" y="4155128"/>
                <a:ext cx="7398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98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Start and fin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CD006F72-7756-C141-A149-13FAB4F65DDB}"/>
    </a:ext>
  </a:extLst>
</a:theme>
</file>

<file path=ppt/theme/theme2.xml><?xml version="1.0" encoding="utf-8"?>
<a:theme xmlns:a="http://schemas.openxmlformats.org/drawingml/2006/main" name="Whit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A9B7757E-DA71-894F-A9B1-BE52504F7766}"/>
    </a:ext>
  </a:extLst>
</a:theme>
</file>

<file path=ppt/theme/theme3.xml><?xml version="1.0" encoding="utf-8"?>
<a:theme xmlns:a="http://schemas.openxmlformats.org/drawingml/2006/main" name="Black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51B92478-41F4-8F4A-82A0-E5FAF54CE102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a5aea428-1722-47f0-acbf-e195f738e1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E55F16C3BC0741BECCEF78E59294ED" ma:contentTypeVersion="7" ma:contentTypeDescription="Create a new document." ma:contentTypeScope="" ma:versionID="709333aaeed0b3db26f60f9c2df8959a">
  <xsd:schema xmlns:xsd="http://www.w3.org/2001/XMLSchema" xmlns:xs="http://www.w3.org/2001/XMLSchema" xmlns:p="http://schemas.microsoft.com/office/2006/metadata/properties" xmlns:ns2="a5aea428-1722-47f0-acbf-e195f738e188" targetNamespace="http://schemas.microsoft.com/office/2006/metadata/properties" ma:root="true" ma:fieldsID="2ba064546e06e115a80d3f5fe687bac9" ns2:_="">
    <xsd:import namespace="a5aea428-1722-47f0-acbf-e195f738e1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ea428-1722-47f0-acbf-e195f738e1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s" ma:index="13" nillable="true" ma:displayName="Notes" ma:description="Description of contents" ma:format="Dropdown" ma:internalName="Note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FE17CC-CFFB-40D4-8FF9-C25CBCDADBD5}">
  <ds:schemaRefs>
    <ds:schemaRef ds:uri="http://schemas.microsoft.com/office/2006/metadata/properties"/>
    <ds:schemaRef ds:uri="http://schemas.microsoft.com/office/infopath/2007/PartnerControls"/>
    <ds:schemaRef ds:uri="a5aea428-1722-47f0-acbf-e195f738e188"/>
  </ds:schemaRefs>
</ds:datastoreItem>
</file>

<file path=customXml/itemProps2.xml><?xml version="1.0" encoding="utf-8"?>
<ds:datastoreItem xmlns:ds="http://schemas.openxmlformats.org/officeDocument/2006/customXml" ds:itemID="{4E6C0BFB-7B7D-4275-A53B-E27E48C5E0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aea428-1722-47f0-acbf-e195f738e1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319BF0-57E1-4878-B48D-94EA12B11E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Start and finish</Template>
  <TotalTime>14245</TotalTime>
  <Words>1176</Words>
  <Application>Microsoft Macintosh PowerPoint</Application>
  <PresentationFormat>Widescreen</PresentationFormat>
  <Paragraphs>277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Georgia</vt:lpstr>
      <vt:lpstr>KorolevLiU Medium</vt:lpstr>
      <vt:lpstr>Start and finish</vt:lpstr>
      <vt:lpstr>White slides</vt:lpstr>
      <vt:lpstr>Black slides</vt:lpstr>
      <vt:lpstr>PowerPoint Presentation</vt:lpstr>
      <vt:lpstr>Outline</vt:lpstr>
      <vt:lpstr>Multipath propagation</vt:lpstr>
      <vt:lpstr>Multipath fading</vt:lpstr>
      <vt:lpstr>Rich scattering: Rayleigh fading</vt:lpstr>
      <vt:lpstr>Rayleigh fading, |g|∼Rayleigh(1/√2)</vt:lpstr>
      <vt:lpstr>Rayleigh fading, zooming in on tail</vt:lpstr>
      <vt:lpstr>Capacity of fading channel</vt:lpstr>
      <vt:lpstr>Slow fading</vt:lpstr>
      <vt:lpstr>Opportunistic transmission</vt:lpstr>
      <vt:lpstr>Outage probability with g~CN(0,1)</vt:lpstr>
      <vt:lpstr>Outage capacity</vt:lpstr>
      <vt:lpstr>Outage capacity with g~CN(0,1)</vt:lpstr>
      <vt:lpstr>Outage capacity with small outage probability</vt:lpstr>
      <vt:lpstr>Fading multiple antenna channels</vt:lpstr>
      <vt:lpstr>M receive antennas and i.i.d. Rayleigh fading</vt:lpstr>
      <vt:lpstr>Outage probability with M receive antennas</vt:lpstr>
      <vt:lpstr>Fast fading</vt:lpstr>
      <vt:lpstr>Opportunistic transmission</vt:lpstr>
      <vt:lpstr>Ergodic capacity</vt:lpstr>
      <vt:lpstr>Comparison with AWGN channel</vt:lpstr>
      <vt:lpstr>Jensen’s inequality and concave functions</vt:lpstr>
      <vt:lpstr>Ergodic capacity with SIMO channel</vt:lpstr>
      <vt:lpstr>Comparison</vt:lpstr>
      <vt:lpstr>Summary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Widescreen presentation with LiU typography</dc:title>
  <dc:subject/>
  <dc:creator>Emil Björnson</dc:creator>
  <cp:keywords/>
  <dc:description/>
  <cp:lastModifiedBy>Emil Björnson</cp:lastModifiedBy>
  <cp:revision>66</cp:revision>
  <cp:lastPrinted>2017-10-06T09:53:20Z</cp:lastPrinted>
  <dcterms:created xsi:type="dcterms:W3CDTF">2020-03-25T16:20:45Z</dcterms:created>
  <dcterms:modified xsi:type="dcterms:W3CDTF">2021-03-28T19:38:27Z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0x010100D9E55F16C3BC0741BECCEF78E59294ED</vt:lpwstr>
  </property>
</Properties>
</file>